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2"/>
  </p:notesMasterIdLst>
  <p:sldIdLst>
    <p:sldId id="32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46" r:id="rId13"/>
    <p:sldId id="266" r:id="rId14"/>
    <p:sldId id="267" r:id="rId15"/>
    <p:sldId id="268" r:id="rId16"/>
    <p:sldId id="347" r:id="rId17"/>
    <p:sldId id="269" r:id="rId18"/>
    <p:sldId id="270" r:id="rId19"/>
    <p:sldId id="271" r:id="rId20"/>
    <p:sldId id="272" r:id="rId21"/>
    <p:sldId id="348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27" r:id="rId31"/>
    <p:sldId id="328" r:id="rId32"/>
    <p:sldId id="329" r:id="rId33"/>
    <p:sldId id="330" r:id="rId34"/>
    <p:sldId id="350" r:id="rId35"/>
    <p:sldId id="351" r:id="rId36"/>
    <p:sldId id="354" r:id="rId37"/>
    <p:sldId id="355" r:id="rId38"/>
    <p:sldId id="353" r:id="rId39"/>
    <p:sldId id="281" r:id="rId40"/>
    <p:sldId id="282" r:id="rId41"/>
    <p:sldId id="334" r:id="rId42"/>
    <p:sldId id="283" r:id="rId43"/>
    <p:sldId id="284" r:id="rId44"/>
    <p:sldId id="285" r:id="rId45"/>
    <p:sldId id="332" r:id="rId46"/>
    <p:sldId id="333" r:id="rId47"/>
    <p:sldId id="335" r:id="rId48"/>
    <p:sldId id="336" r:id="rId49"/>
    <p:sldId id="286" r:id="rId50"/>
    <p:sldId id="287" r:id="rId51"/>
    <p:sldId id="288" r:id="rId52"/>
    <p:sldId id="289" r:id="rId53"/>
    <p:sldId id="290" r:id="rId54"/>
    <p:sldId id="345" r:id="rId55"/>
    <p:sldId id="291" r:id="rId56"/>
    <p:sldId id="292" r:id="rId57"/>
    <p:sldId id="293" r:id="rId58"/>
    <p:sldId id="294" r:id="rId59"/>
    <p:sldId id="295" r:id="rId60"/>
    <p:sldId id="349" r:id="rId61"/>
    <p:sldId id="297" r:id="rId62"/>
    <p:sldId id="298" r:id="rId63"/>
    <p:sldId id="299" r:id="rId64"/>
    <p:sldId id="300" r:id="rId65"/>
    <p:sldId id="356" r:id="rId66"/>
    <p:sldId id="301" r:id="rId67"/>
    <p:sldId id="337" r:id="rId68"/>
    <p:sldId id="338" r:id="rId69"/>
    <p:sldId id="352" r:id="rId70"/>
    <p:sldId id="302" r:id="rId71"/>
    <p:sldId id="303" r:id="rId72"/>
    <p:sldId id="339" r:id="rId73"/>
    <p:sldId id="341" r:id="rId74"/>
    <p:sldId id="340" r:id="rId75"/>
    <p:sldId id="304" r:id="rId76"/>
    <p:sldId id="343" r:id="rId77"/>
    <p:sldId id="342" r:id="rId78"/>
    <p:sldId id="34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57" r:id="rId100"/>
    <p:sldId id="325" r:id="rId10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 showGuides="1">
      <p:cViewPr varScale="1"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09-14T01:00:23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10001 17886 0,'18'-18'78,"35"18"-78,17 0 16,-34 0-16,69 0 16,1 18-1,71 35 17,-142-36-32,106 54 31,265 52 0,-89-105-15,54 17-1,52-35 1,-229 0 0,-18 0 15,89 0-16,-53 0 1,88-17 0,17-1-1,89-35 1,-195 53-16,319 0 16,-107 35-1,-158 18 1,-177-17-1,-18-19 1,1 1 0,176-18-1,35 18 1,18-18 0,17 0 15,-17 52-16,35 1 1,-52-35 0,-36-18-1,88 0 1,-88 0 0,52-53-1,107-53 1,35 71-1,-18 17 1,-211-17-16,247 17 16,-18 18-1,-159 0 1,-70 0 15,-54 0-15,-17 0-1,1 0 1,210-17 0,89 17-1,-300 0 1,142 0 0,-1 0-1,194-35 1,-158 35-1,-19 0 1,-16 17 0,17 36-1,-18-35 1,-18-18 0,-70 0 15,-158 0-16,-19 0 1,-17 17 0,18-70 109,35-176-110,17-18-15,-17 0 16,-35-35-16,17-230 16,1 124 15,-36 283-31,-36 16 15,36 54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ACFDF-A18E-4580-8C61-93952665E37B}" type="datetimeFigureOut">
              <a:rPr lang="es-MX" smtClean="0"/>
              <a:t>15/09/2021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F0A5D-F261-4278-8C42-9E146202C3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62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LMA 2018 02 26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19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LITC 2016 10 13</a:t>
            </a:r>
          </a:p>
          <a:p>
            <a:r>
              <a:rPr lang="es-MX" dirty="0" err="1"/>
              <a:t>Mkt</a:t>
            </a:r>
            <a:r>
              <a:rPr lang="es-MX" dirty="0"/>
              <a:t> 2016 10</a:t>
            </a:r>
            <a:r>
              <a:rPr lang="es-MX" baseline="0" dirty="0"/>
              <a:t> 26</a:t>
            </a:r>
          </a:p>
          <a:p>
            <a:r>
              <a:rPr lang="es-MX" baseline="0" dirty="0" err="1"/>
              <a:t>Mkt</a:t>
            </a:r>
            <a:r>
              <a:rPr lang="es-MX" baseline="0"/>
              <a:t> 2017 10 16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48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LITC 2016 10 14</a:t>
            </a:r>
          </a:p>
          <a:p>
            <a:r>
              <a:rPr lang="es-MX" dirty="0"/>
              <a:t>LITC 2016</a:t>
            </a:r>
            <a:r>
              <a:rPr lang="es-MX" baseline="0" dirty="0"/>
              <a:t> 10 17</a:t>
            </a:r>
          </a:p>
          <a:p>
            <a:r>
              <a:rPr lang="es-MX" baseline="0" dirty="0" err="1"/>
              <a:t>Mkt</a:t>
            </a:r>
            <a:r>
              <a:rPr lang="es-MX" baseline="0" dirty="0"/>
              <a:t> 2106 10 27</a:t>
            </a:r>
          </a:p>
          <a:p>
            <a:r>
              <a:rPr lang="es-MX" baseline="0" dirty="0"/>
              <a:t>LRI 2017 05 02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79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UP – </a:t>
            </a:r>
            <a:r>
              <a:rPr lang="es-ES" dirty="0" err="1"/>
              <a:t>Ing</a:t>
            </a:r>
            <a:r>
              <a:rPr lang="es-ES" dirty="0"/>
              <a:t> – 2021 09 13 Quedó </a:t>
            </a:r>
            <a:r>
              <a:rPr lang="es-ES"/>
              <a:t>como tarea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F0A5D-F261-4278-8C42-9E146202C3CA}" type="slidenum">
              <a:rPr lang="es-MX" smtClean="0"/>
              <a:t>83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2864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LRI</a:t>
            </a:r>
            <a:r>
              <a:rPr lang="es-MX" baseline="0"/>
              <a:t> 2017 10 27</a:t>
            </a:r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99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1028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4B537-BF2C-418D-B543-75FB57D8DF33}" type="slidenum">
              <a:rPr kumimoji="0" lang="es-ES" altLang="es-MX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10287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s-ES" altLang="es-MX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172029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LRI 2017 05 03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1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IE 2018 04</a:t>
            </a:r>
            <a:r>
              <a:rPr lang="es-MX" baseline="0"/>
              <a:t> 04</a:t>
            </a:r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2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Mkt</a:t>
            </a:r>
            <a:r>
              <a:rPr lang="es-MX" baseline="0" dirty="0"/>
              <a:t> 2016 10 20</a:t>
            </a:r>
          </a:p>
          <a:p>
            <a:r>
              <a:rPr lang="es-MX" dirty="0"/>
              <a:t>LRI 2017</a:t>
            </a:r>
            <a:r>
              <a:rPr lang="es-MX" baseline="0" dirty="0"/>
              <a:t> 04 05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1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Mkt</a:t>
            </a:r>
            <a:r>
              <a:rPr lang="es-MX" baseline="0" dirty="0"/>
              <a:t> 2016 10 20</a:t>
            </a:r>
          </a:p>
          <a:p>
            <a:r>
              <a:rPr lang="es-MX" dirty="0"/>
              <a:t>LRI 2017</a:t>
            </a:r>
            <a:r>
              <a:rPr lang="es-MX" baseline="0" dirty="0"/>
              <a:t> 04 05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32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LITC 2016 10 11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97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LITC 2016 10 11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674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Mkt</a:t>
            </a:r>
            <a:r>
              <a:rPr lang="es-MX" dirty="0"/>
              <a:t> 2016</a:t>
            </a:r>
            <a:r>
              <a:rPr lang="es-MX" baseline="0" dirty="0"/>
              <a:t> 10 21</a:t>
            </a:r>
          </a:p>
          <a:p>
            <a:r>
              <a:rPr lang="es-MX" baseline="0" dirty="0"/>
              <a:t>LRI 2017 04 06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52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Mkt</a:t>
            </a:r>
            <a:r>
              <a:rPr lang="es-MX" dirty="0"/>
              <a:t> 2017 10 11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693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Mkt</a:t>
            </a:r>
            <a:r>
              <a:rPr lang="es-MX" dirty="0"/>
              <a:t> 2016 10 25</a:t>
            </a:r>
          </a:p>
          <a:p>
            <a:r>
              <a:rPr lang="es-MX" dirty="0"/>
              <a:t>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1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7200" cap="all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FE1ABE0F-33E7-45C3-84C8-F38651E62F7E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1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4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1ED2A397-D9A6-42D8-9544-F650CD65BDA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4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50AA52A-8386-430C-BA51-AFC59A3D27C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98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7200" cap="all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FE1ABE0F-33E7-45C3-84C8-F38651E62F7E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1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81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6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0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164DE5C-B571-441B-95E5-502A3520F545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3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61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3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19BBC9-D6C0-4D12-8A40-DC3F3A1A76A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0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BEDDAFB-5C92-4140-BFEA-ED9E26007142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60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C2C6D281-2C19-4F81-864F-5326002769C3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4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BDA83D8-61DC-49C9-B8B1-471C4D67BEE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9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3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B6ADA96-BC43-4605-972B-A5480200A95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39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1ED2A397-D9A6-42D8-9544-F650CD65BDA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40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50AA52A-8386-430C-BA51-AFC59A3D27C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0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0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164DE5C-B571-441B-95E5-502A3520F545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3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34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92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19BBC9-D6C0-4D12-8A40-DC3F3A1A76A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9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BEDDAFB-5C92-4140-BFEA-ED9E26007142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86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C2C6D281-2C19-4F81-864F-5326002769C3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6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4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BDA83D8-61DC-49C9-B8B1-471C4D67BEE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6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B6ADA96-BC43-4605-972B-A5480200A95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 b="1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DC1EA5B-7599-458C-B180-93E561409C5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5333" kern="1200" spc="-133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867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 b="1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DC1EA5B-7599-458C-B180-93E561409C5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88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5333" kern="1200" spc="-133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867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2012books.lardbucket.org/books/beginning-statistics/section_09/a4a078a33c22b212350844a6cd8789b6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5867" dirty="0"/>
              <a:t>Distribuciones DISCRETAS de Probabilidad</a:t>
            </a:r>
            <a:endParaRPr lang="es-ES" sz="5867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M. En C. Paul Ramírez De la Cruz</a:t>
            </a:r>
          </a:p>
          <a:p>
            <a:r>
              <a:rPr lang="es-ES" sz="1867"/>
              <a:t>v2.6 202103</a:t>
            </a:r>
            <a:endParaRPr lang="es-MX" sz="1867" dirty="0"/>
          </a:p>
        </p:txBody>
      </p:sp>
    </p:spTree>
    <p:extLst>
      <p:ext uri="{BB962C8B-B14F-4D97-AF65-F5344CB8AC3E}">
        <p14:creationId xmlns:p14="http://schemas.microsoft.com/office/powerpoint/2010/main" val="27862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76" y="-531440"/>
            <a:ext cx="3937000" cy="261937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7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sz="4267" dirty="0"/>
                  <a:t>Su función de masa de probabilidad es entonces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4267" i="1">
                            <a:latin typeface="Cambria Math"/>
                          </a:rPr>
                          <m:t>0.75</m:t>
                        </m:r>
                      </m:e>
                      <m:sup>
                        <m:r>
                          <a:rPr lang="es-MX" sz="4267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4267" i="1">
                            <a:latin typeface="Cambria Math"/>
                          </a:rPr>
                          <m:t>0.25</m:t>
                        </m:r>
                      </m:e>
                      <m:sup>
                        <m:r>
                          <a:rPr lang="es-MX" sz="4267" i="1">
                            <a:latin typeface="Cambria Math"/>
                          </a:rPr>
                          <m:t>1−</m:t>
                        </m:r>
                        <m:r>
                          <a:rPr lang="es-MX" sz="4267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4267" i="1">
                        <a:latin typeface="Cambria Math"/>
                      </a:rPr>
                      <m:t>;   </m:t>
                    </m:r>
                    <m:r>
                      <a:rPr lang="es-MX" sz="4267" i="1">
                        <a:latin typeface="Cambria Math"/>
                      </a:rPr>
                      <m:t>𝑥</m:t>
                    </m:r>
                    <m:r>
                      <a:rPr lang="es-MX" sz="4267" i="1">
                        <a:latin typeface="Cambria Math"/>
                      </a:rPr>
                      <m:t>=0,1</m:t>
                    </m:r>
                  </m:oMath>
                </a14:m>
                <a:endParaRPr lang="es-MX" sz="4267" dirty="0"/>
              </a:p>
              <a:p>
                <a:r>
                  <a:rPr lang="es-MX" sz="4267" dirty="0"/>
                  <a:t>Su valor esperado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r>
                      <a:rPr lang="es-MX" sz="4267" i="1">
                        <a:latin typeface="Cambria Math"/>
                      </a:rPr>
                      <m:t>𝑝</m:t>
                    </m:r>
                    <m:r>
                      <a:rPr lang="es-MX" sz="4267" i="1">
                        <a:latin typeface="Cambria Math"/>
                      </a:rPr>
                      <m:t>=0.75</m:t>
                    </m:r>
                  </m:oMath>
                </a14:m>
                <a:endParaRPr lang="es-MX" sz="4267" dirty="0"/>
              </a:p>
              <a:p>
                <a:r>
                  <a:rPr lang="es-MX" sz="4267" dirty="0"/>
                  <a:t>Su varianza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r>
                      <a:rPr lang="es-MX" sz="4267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1−</m:t>
                        </m:r>
                        <m:r>
                          <a:rPr lang="es-MX" sz="4267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=0.75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0.25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=0.1875</m:t>
                    </m:r>
                  </m:oMath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t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76" y="-531440"/>
            <a:ext cx="3937000" cy="261937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70000"/>
                </a:schemeClr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es-MX" sz="4267" dirty="0"/>
                  <a:t>Como la función de masa de probabilidad para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4267" i="1">
                          <a:latin typeface="Cambria Math"/>
                        </a:rPr>
                        <m:t>;   </m:t>
                      </m:r>
                      <m:r>
                        <a:rPr lang="es-MX" sz="4267" i="1">
                          <a:latin typeface="Cambria Math"/>
                        </a:rPr>
                        <m:t>𝑥</m:t>
                      </m:r>
                      <m:r>
                        <a:rPr lang="es-MX" sz="4267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Entonces las probabilidades para los diferentes valores de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s-MX" sz="4267" dirty="0"/>
              </a:p>
              <a:p>
                <a:pPr marL="0" indent="0">
                  <a:buNone/>
                </a:pPr>
                <a:r>
                  <a:rPr lang="es-MX" sz="4267" dirty="0"/>
                  <a:t>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=0.75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4267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267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  <m:sup>
                              <m:r>
                                <a:rPr lang="es-MX" sz="4267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=0.75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67" t="-3125" r="-1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267" dirty="0"/>
                  <a:t>Considere el experimento de lanzar un dado de seis caras y sea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4267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4267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267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1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3,4,5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Entonces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𝑋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7826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1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4267" dirty="0"/>
                  <a:t>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  <m:r>
                            <a:rPr lang="es-MX" sz="4267" i="1">
                              <a:latin typeface="Cambria Math"/>
                            </a:rPr>
                            <m:t>=</m:t>
                          </m:r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?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?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4267" i="1">
                          <a:latin typeface="Cambria Math"/>
                        </a:rPr>
                        <m:t>;</m:t>
                      </m:r>
                      <m:r>
                        <a:rPr lang="es-MX" sz="4267" i="1">
                          <a:latin typeface="Cambria Math"/>
                        </a:rPr>
                        <m:t>𝑥</m:t>
                      </m:r>
                      <m:r>
                        <a:rPr lang="es-MX" sz="4267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El valor esperado de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r>
                      <a:rPr lang="es-MX" sz="4267" i="1">
                        <a:latin typeface="Cambria Math"/>
                      </a:rPr>
                      <m:t>𝑝</m:t>
                    </m:r>
                    <m:r>
                      <a:rPr lang="es-MX" sz="4267" i="1">
                        <a:latin typeface="Cambria Math"/>
                      </a:rPr>
                      <m:t>=</m:t>
                    </m:r>
                  </m:oMath>
                </a14:m>
                <a:r>
                  <a:rPr lang="es-MX" sz="4267" dirty="0"/>
                  <a:t>?</a:t>
                </a:r>
              </a:p>
              <a:p>
                <a:r>
                  <a:rPr lang="es-MX" sz="4267" dirty="0"/>
                  <a:t>La varianza de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es</a:t>
                </a:r>
                <a:endParaRPr lang="es-ES" sz="4267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=?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?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=?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7826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s-MX" sz="3733" dirty="0"/>
                  <a:t>Considere el experimento de lanzar un dado de seis caras y sea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1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3,4,5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2/3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s-MX" sz="3733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733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es-MX" sz="3733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box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</a:t>
                </a:r>
                <a:endParaRPr lang="es-MX" sz="3733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733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MX" sz="3733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733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MX" sz="3733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733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MX" sz="3733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 t="-3125" r="-16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74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sz="3733" dirty="0"/>
                  <a:t>Dado que la </a:t>
                </a:r>
                <a:r>
                  <a:rPr lang="es-MX" sz="3733" dirty="0" err="1"/>
                  <a:t>fmp</a:t>
                </a:r>
                <a:r>
                  <a:rPr lang="es-MX" sz="3733" dirty="0"/>
                  <a:t>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Las probabilidades para los valores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MX" sz="3733" dirty="0"/>
              </a:p>
              <a:p>
                <a:pPr marL="0" indent="0">
                  <a:buNone/>
                </a:pPr>
                <a:r>
                  <a:rPr lang="es-MX" sz="3733" dirty="0"/>
                  <a:t>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MX" sz="3733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1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1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/>
                  <a:t>Suponga que en cierta población un contribuyente cualquiera puede presentar su declaración mensual en ceros o reportando algún ingreso</a:t>
                </a:r>
              </a:p>
              <a:p>
                <a:r>
                  <a:rPr lang="es-MX" dirty="0"/>
                  <a:t>Suponga además que, históricamente, el 17% de los contribuyentes declara en cero en ese mes</a:t>
                </a:r>
              </a:p>
              <a:p>
                <a:r>
                  <a:rPr lang="es-MX" dirty="0"/>
                  <a:t>Sea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𝑟𝑒𝑝𝑜𝑟𝑡𝑎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𝑎𝑙𝑔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ú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𝑖𝑛𝑔𝑟𝑒𝑠𝑜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𝑑𝑒𝑐𝑙𝑎𝑟𝑎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𝑒𝑛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𝑐𝑒𝑟𝑜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1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9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-27384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/>
                  <a:t>Suponga que en cierta población un contribuyente cualquiera puede presentar su declaración mensual en ceros o reportando algún ingreso</a:t>
                </a:r>
              </a:p>
              <a:p>
                <a:r>
                  <a:rPr lang="es-MX" dirty="0"/>
                  <a:t>Suponga además que, históricamente, el 17% de los contribuyentes declara en cero en ese mes</a:t>
                </a:r>
              </a:p>
              <a:p>
                <a:r>
                  <a:rPr lang="es-MX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𝑟𝑒𝑝𝑜𝑟𝑡𝑎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𝑎𝑙𝑔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ú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𝑖𝑛𝑔𝑟𝑒𝑠𝑜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𝑑𝑒𝑐𝑙𝑎𝑟𝑎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𝑒𝑛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𝑐𝑒𝑟𝑜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s-E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-27384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0.17</m:t>
                        </m:r>
                      </m:e>
                    </m:d>
                  </m:oMath>
                </a14:m>
                <a:r>
                  <a:rPr lang="es-MX" sz="3733" dirty="0"/>
                  <a:t>, así que su </a:t>
                </a:r>
                <a:r>
                  <a:rPr lang="es-MX" sz="3733" dirty="0" err="1"/>
                  <a:t>fmp</a:t>
                </a:r>
                <a:r>
                  <a:rPr lang="es-MX" sz="3733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=0.17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=0.17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0.83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=0.1411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2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s-E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4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Distribución </a:t>
            </a:r>
            <a:r>
              <a:rPr lang="es-MX" dirty="0" err="1"/>
              <a:t>bernoulli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9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-27384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Dado que la </a:t>
                </a:r>
                <a:r>
                  <a:rPr lang="es-MX" sz="3733" dirty="0" err="1"/>
                  <a:t>fmp</a:t>
                </a:r>
                <a:r>
                  <a:rPr lang="es-MX" sz="3733" dirty="0"/>
                  <a:t> para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</m:oMath>
                </a14:m>
                <a:r>
                  <a:rPr lang="es-MX" sz="3733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Sus probabilidades son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s-MX" sz="3733" dirty="0"/>
              </a:p>
              <a:p>
                <a:pPr marL="0" indent="0">
                  <a:buNone/>
                </a:pPr>
                <a:r>
                  <a:rPr lang="es-MX" sz="3733" dirty="0"/>
                  <a:t>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=0.17</m:t>
                      </m:r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78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s-E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/>
                  <a:t>Suponga que en cierta población un paciente cualquiera puede presentar o no presentar cierta condición psicológica</a:t>
                </a:r>
              </a:p>
              <a:p>
                <a:r>
                  <a:rPr lang="es-MX" dirty="0"/>
                  <a:t>Suponga además que, históricamente, el 17% de los pacientes tiene dicha condición</a:t>
                </a:r>
              </a:p>
              <a:p>
                <a:r>
                  <a:rPr lang="es-MX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787810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9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634350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Suponga que en determinada población un paciente cualquiera puede presentar o no presentar cierta condición psicológica</a:t>
                </a:r>
              </a:p>
              <a:p>
                <a:r>
                  <a:rPr lang="es-MX" sz="3733" dirty="0"/>
                  <a:t>Suponga además que, históricamente, el 17% de los pacientes tiene dicha condición</a:t>
                </a:r>
              </a:p>
              <a:p>
                <a:r>
                  <a:rPr lang="es-MX" sz="3733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667" r="-17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7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0.17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=0.17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=0.17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.83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=0.1411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2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dirty="0"/>
                  <a:t>Suponga que una pregunta en un examen de opción múltiple tiene 4 opciones de respuesta de las cuales solamente una es correcta</a:t>
                </a:r>
              </a:p>
              <a:p>
                <a:r>
                  <a:rPr lang="es-MX" dirty="0"/>
                  <a:t>Suponga además que un estudiante responde la pregunta seleccionando una de las respuestas al azar</a:t>
                </a:r>
              </a:p>
              <a:p>
                <a:r>
                  <a:rPr lang="es-MX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blipFill>
                <a:blip r:embed="rId3"/>
                <a:stretch>
                  <a:fillRect l="-944" t="-1949" r="-1667" b="-464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  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blipFill>
                <a:blip r:embed="rId3"/>
                <a:stretch>
                  <a:fillRect l="-1222" t="-2549" r="-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dirty="0"/>
                  <a:t>Suponga que una pregunta en un examen de opción múltiple tiene 4 opciones de respuesta de las cuales solamente una es correcta</a:t>
                </a:r>
              </a:p>
              <a:p>
                <a:r>
                  <a:rPr lang="es-MX" dirty="0"/>
                  <a:t>Suponga además que un estudiante responde la pregunta seleccionando una de las respuestas al azar</a:t>
                </a:r>
              </a:p>
              <a:p>
                <a:r>
                  <a:rPr lang="es-MX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0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0.25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  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=0.25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</a:t>
                </a:r>
                <a:br>
                  <a:rPr lang="es-MX" sz="3733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=0.25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0.75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=0.1875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2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/>
                  <a:t>Suponga que en cierta población un paciente cualquiera puede presentar o no presentar ansiedad</a:t>
                </a:r>
              </a:p>
              <a:p>
                <a:r>
                  <a:rPr lang="es-MX" dirty="0"/>
                  <a:t>Suponga además que, históricamente, el 34% de los pacientes tiene dicha condición</a:t>
                </a:r>
              </a:p>
              <a:p>
                <a:r>
                  <a:rPr lang="es-MX" dirty="0"/>
                  <a:t>Sea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8297"/>
            <a:ext cx="2601237" cy="2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42749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4800" dirty="0"/>
              <a:t>En un ensayo de un experimento, suponga que hay sólo dos resultados posibles, </a:t>
            </a:r>
            <a:r>
              <a:rPr lang="es-ES" sz="4800" i="1" dirty="0">
                <a:latin typeface="Times New Roman" pitchFamily="18" charset="0"/>
              </a:rPr>
              <a:t>E</a:t>
            </a:r>
            <a:r>
              <a:rPr lang="es-ES" sz="4800" dirty="0"/>
              <a:t> y </a:t>
            </a:r>
            <a:r>
              <a:rPr lang="es-E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s-ES" sz="4800" i="1" dirty="0">
                <a:latin typeface="Times New Roman" pitchFamily="18" charset="0"/>
              </a:rPr>
              <a:t>E’</a:t>
            </a:r>
          </a:p>
          <a:p>
            <a:r>
              <a:rPr lang="es-ES" sz="4800" dirty="0"/>
              <a:t>Sean</a:t>
            </a:r>
          </a:p>
          <a:p>
            <a:pPr marL="0" indent="0" algn="ctr">
              <a:buNone/>
            </a:pPr>
            <a:r>
              <a:rPr lang="es-ES" sz="4800" i="1" dirty="0">
                <a:latin typeface="Times New Roman" pitchFamily="18" charset="0"/>
              </a:rPr>
              <a:t>p = P(E)</a:t>
            </a:r>
          </a:p>
          <a:p>
            <a:pPr marL="0" indent="0" algn="ctr">
              <a:buNone/>
            </a:pPr>
            <a:r>
              <a:rPr lang="es-ES" sz="4800" i="1" dirty="0">
                <a:latin typeface="Times New Roman" pitchFamily="18" charset="0"/>
              </a:rPr>
              <a:t>q = P(F) = P(E’) = 1 – p</a:t>
            </a:r>
          </a:p>
          <a:p>
            <a:pPr marL="0" indent="0" algn="ctr">
              <a:buNone/>
            </a:pPr>
            <a:endParaRPr lang="es-ES" sz="4267" i="1" dirty="0">
              <a:latin typeface="Times New Roman" pitchFamily="18" charset="0"/>
            </a:endParaRP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59311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9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88051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Suponga que en determinada población un paciente cualquiera puede presentar o no presentar ansiedad</a:t>
                </a:r>
              </a:p>
              <a:p>
                <a:r>
                  <a:rPr lang="es-MX" sz="3733" dirty="0"/>
                  <a:t>Suponga además que, históricamente, el 34% de los pacientes tiene dicha condición</a:t>
                </a:r>
              </a:p>
              <a:p>
                <a:r>
                  <a:rPr lang="es-MX" sz="3733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2" t="-2125" r="-1222" b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57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s-MX" sz="3733" b="0" i="1" smtClean="0">
                            <a:latin typeface="Cambria Math" panose="02040503050406030204" pitchFamily="18" charset="0"/>
                            <a:ea typeface="Cambria Math"/>
                          </a:rPr>
                          <m:t>34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66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=0.34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</m:t>
                    </m:r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34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MX" sz="3733" i="1">
                            <a:latin typeface="Cambria Math"/>
                          </a:rPr>
                          <m:t>.</m:t>
                        </m:r>
                        <m:r>
                          <a:rPr lang="es-MX" sz="3733" b="0" i="1" smtClean="0">
                            <a:latin typeface="Cambria Math" panose="02040503050406030204" pitchFamily="18" charset="0"/>
                          </a:rPr>
                          <m:t>66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</m:t>
                    </m:r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2244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2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18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Número de combinaciones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7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Coeficiente binomial o número de combinaciones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El coeficiente binomial, o número de combinaciones de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3600" dirty="0"/>
              <a:t> objetos tomados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MX" sz="3600" dirty="0"/>
              <a:t> a la vez representa el número de formas en que a partir de un grupo de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3600" dirty="0"/>
              <a:t> objetos se puede elegir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MX" sz="3600" dirty="0"/>
              <a:t> de ellos, sin importar el orden</a:t>
            </a:r>
          </a:p>
          <a:p>
            <a:r>
              <a:rPr lang="es-MX" sz="3600" dirty="0"/>
              <a:t>También es equivalente a contar el número de subconjuntos de tamaño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MX" sz="3600" dirty="0"/>
              <a:t> que tiene un conjunto con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3600" dirty="0"/>
              <a:t> elementos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56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Coeficiente binomial o número de combinaciones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400" dirty="0"/>
                  <a:t>El coeficiente binomial se representa por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MX" sz="4400" dirty="0"/>
                  <a:t> o bien por </a:t>
                </a:r>
                <a:r>
                  <a:rPr lang="es-MX" sz="4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s-MX" sz="4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es-MX" sz="4400" dirty="0"/>
              </a:p>
              <a:p>
                <a:r>
                  <a:rPr lang="es-MX" sz="4400" dirty="0"/>
                  <a:t>Al número de combinaciones de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400" dirty="0"/>
                  <a:t> objetos tomados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s-MX" sz="4400" dirty="0"/>
                  <a:t> a la vez,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MX" sz="4400" dirty="0"/>
                  <a:t>, también se le puede leer de manera corta “de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400" dirty="0"/>
                  <a:t> tomar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s-MX" sz="4400" dirty="0"/>
                  <a:t>”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2750" r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9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Coeficiente binomial o número de combinaciones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3600" dirty="0"/>
                  <a:t>Para </a:t>
                </a:r>
                <a:r>
                  <a:rPr lang="es-MX" sz="3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3600" dirty="0"/>
                  <a:t> y </a:t>
                </a:r>
                <a:r>
                  <a:rPr lang="es-MX" sz="3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s-MX" sz="3600" dirty="0"/>
                  <a:t> dados, el valor del coeficiente binomial está dado por la expresión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s-MX" sz="3600" b="0" dirty="0"/>
              </a:p>
              <a:p>
                <a:pPr marL="0" indent="0">
                  <a:buNone/>
                </a:pPr>
                <a:r>
                  <a:rPr lang="es-MX" sz="3600" dirty="0"/>
                  <a:t>Donde </a:t>
                </a:r>
                <a14:m>
                  <m:oMath xmlns:m="http://schemas.openxmlformats.org/officeDocument/2006/math"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!=</m:t>
                    </m:r>
                    <m:d>
                      <m:dPr>
                        <m:begChr m:val="{"/>
                        <m:endChr m:val=""/>
                        <m:ctrlPr>
                          <a:rPr lang="es-MX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=0,1</m:t>
                            </m:r>
                          </m:e>
                          <m:e>
                            <m:r>
                              <a:rPr lang="es-MX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s-MX" sz="3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s-MX" sz="36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7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Algunas propiedades básicas de </a:t>
            </a:r>
            <a:r>
              <a:rPr lang="es-MX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MX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s-MX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000" dirty="0"/>
                  <a:t>Haciendo un poco de álgebra con los factoriales, puede verificarse que las siguientes propiedades se cumplen</a:t>
                </a:r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s-MX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s-MX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MX" sz="4000" dirty="0"/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s-MX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s-MX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MX" sz="4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2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51425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Distribución binomial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Distribución Binomial</a:t>
            </a:r>
            <a:endParaRPr lang="es-ES"/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MX" sz="4800" dirty="0"/>
              <a:t>Consideremos el experimento de realizar </a:t>
            </a:r>
            <a:r>
              <a:rPr lang="es-MX" sz="4800" i="1" dirty="0">
                <a:latin typeface="Times New Roman" pitchFamily="18" charset="0"/>
              </a:rPr>
              <a:t>n</a:t>
            </a:r>
            <a:r>
              <a:rPr lang="es-MX" sz="4800" dirty="0"/>
              <a:t> ensayos </a:t>
            </a:r>
            <a:r>
              <a:rPr lang="es-MX" sz="4800" dirty="0" err="1"/>
              <a:t>Bernoulli</a:t>
            </a:r>
            <a:r>
              <a:rPr lang="es-MX" sz="4800" dirty="0"/>
              <a:t> independientes</a:t>
            </a:r>
          </a:p>
          <a:p>
            <a:r>
              <a:rPr lang="es-MX" sz="4800" dirty="0"/>
              <a:t>La probabilidad de éxito, </a:t>
            </a:r>
            <a:r>
              <a:rPr lang="es-MX" sz="4800" i="1" dirty="0">
                <a:latin typeface="Times New Roman" pitchFamily="18" charset="0"/>
              </a:rPr>
              <a:t>p</a:t>
            </a:r>
            <a:r>
              <a:rPr lang="es-MX" sz="4800" dirty="0"/>
              <a:t>, se mantiene constante a lo largo de los ensayos</a:t>
            </a:r>
          </a:p>
          <a:p>
            <a:r>
              <a:rPr lang="es-MX" sz="4800" dirty="0"/>
              <a:t>La variable de interés es </a:t>
            </a:r>
            <a:r>
              <a:rPr lang="es-MX" sz="4800" i="1" dirty="0">
                <a:latin typeface="Times New Roman" pitchFamily="18" charset="0"/>
              </a:rPr>
              <a:t>X</a:t>
            </a:r>
            <a:r>
              <a:rPr lang="es-MX" sz="4800" dirty="0"/>
              <a:t>, el número de éxitos en los </a:t>
            </a:r>
            <a:r>
              <a:rPr lang="es-MX" sz="4800" i="1" dirty="0">
                <a:latin typeface="Times New Roman" pitchFamily="18" charset="0"/>
              </a:rPr>
              <a:t>n</a:t>
            </a:r>
            <a:r>
              <a:rPr lang="es-MX" sz="4800" dirty="0"/>
              <a:t> ensayos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5DD4AD4-BEC9-4FA7-BCCE-1CB9A7963180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867" dirty="0"/>
              <a:t>Definamos la variable aleatoria </a:t>
            </a:r>
            <a:r>
              <a:rPr lang="es-ES" sz="5867" i="1" dirty="0">
                <a:latin typeface="Times New Roman" pitchFamily="18" charset="0"/>
              </a:rPr>
              <a:t>X</a:t>
            </a:r>
            <a:r>
              <a:rPr lang="es-ES" sz="5867" dirty="0"/>
              <a:t> del siguiente modo:</a:t>
            </a:r>
          </a:p>
          <a:p>
            <a:r>
              <a:rPr lang="es-ES" sz="5867" i="1" dirty="0">
                <a:latin typeface="Times New Roman" pitchFamily="18" charset="0"/>
              </a:rPr>
              <a:t>X</a:t>
            </a:r>
            <a:r>
              <a:rPr lang="es-ES" sz="5867" dirty="0"/>
              <a:t> = 0 si ocurre </a:t>
            </a:r>
            <a:r>
              <a:rPr lang="es-ES" sz="5867" i="1" dirty="0">
                <a:latin typeface="Times New Roman" pitchFamily="18" charset="0"/>
              </a:rPr>
              <a:t>F=E’ </a:t>
            </a:r>
            <a:r>
              <a:rPr lang="es-ES" sz="5867" dirty="0"/>
              <a:t>y</a:t>
            </a:r>
            <a:endParaRPr lang="es-ES" sz="5867" i="1" dirty="0">
              <a:latin typeface="Times New Roman" pitchFamily="18" charset="0"/>
            </a:endParaRPr>
          </a:p>
          <a:p>
            <a:r>
              <a:rPr lang="es-ES" sz="5867" i="1" dirty="0">
                <a:latin typeface="Times New Roman" pitchFamily="18" charset="0"/>
              </a:rPr>
              <a:t>X</a:t>
            </a:r>
            <a:r>
              <a:rPr lang="es-ES" sz="5867" dirty="0"/>
              <a:t> = 1 si ocurre </a:t>
            </a:r>
            <a:r>
              <a:rPr lang="es-ES" sz="5867" i="1" dirty="0">
                <a:latin typeface="Times New Roman" pitchFamily="18" charset="0"/>
              </a:rPr>
              <a:t>E</a:t>
            </a:r>
            <a:endParaRPr lang="es-ES" sz="5867" dirty="0"/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98803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Por ejemplo, considere el experimento de lanzar una moneda y ver la cara que queda hacia arriba</a:t>
            </a:r>
          </a:p>
          <a:p>
            <a:r>
              <a:rPr lang="es-MX" dirty="0"/>
              <a:t>Le llamaremos éxito al evento de que caiga “Águila”, por lo cual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dirty="0"/>
              <a:t> = 0.5</a:t>
            </a:r>
          </a:p>
          <a:p>
            <a:r>
              <a:rPr lang="es-MX" dirty="0"/>
              <a:t>Se lanzan 10 monedas de manera independiente, o bien lanza la misma moneda 10 veces, por tanto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dirty="0"/>
              <a:t> = 10</a:t>
            </a:r>
          </a:p>
          <a:p>
            <a:r>
              <a:rPr lang="es-MX" dirty="0"/>
              <a:t>Definimos la variable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que cuenta el número de veces que cayó “Águila”</a:t>
            </a:r>
          </a:p>
          <a:p>
            <a:r>
              <a:rPr lang="es-MX" dirty="0"/>
              <a:t>Notamos que los valores que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puede tomar son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= 0, 1, 2, 3, 4, 5, 6, 7, 8, 9, 10 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dirty="0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1089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Binomial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4000" dirty="0"/>
                  <a:t>Entonces, la variable </a:t>
                </a:r>
                <a:r>
                  <a:rPr lang="es-MX" sz="4000" i="1" dirty="0">
                    <a:latin typeface="Times New Roman" pitchFamily="18" charset="0"/>
                  </a:rPr>
                  <a:t>X</a:t>
                </a:r>
                <a:r>
                  <a:rPr lang="es-MX" sz="4000" dirty="0"/>
                  <a:t> que cuenta el número </a:t>
                </a:r>
                <a:r>
                  <a:rPr lang="es-MX" sz="4000" i="1" dirty="0">
                    <a:latin typeface="Times New Roman" pitchFamily="18" charset="0"/>
                  </a:rPr>
                  <a:t>x</a:t>
                </a:r>
                <a:r>
                  <a:rPr lang="es-MX" sz="4000" dirty="0"/>
                  <a:t> de éxitos ocurridos en </a:t>
                </a:r>
                <a:r>
                  <a:rPr lang="es-MX" sz="4000" i="1" dirty="0">
                    <a:latin typeface="Times New Roman" pitchFamily="18" charset="0"/>
                  </a:rPr>
                  <a:t>n</a:t>
                </a:r>
                <a:r>
                  <a:rPr lang="es-MX" sz="4000" dirty="0"/>
                  <a:t> ensayos Bernoulli, se distribuye </a:t>
                </a:r>
                <a:r>
                  <a:rPr lang="es-MX" sz="4000" dirty="0">
                    <a:solidFill>
                      <a:srgbClr val="FF0000"/>
                    </a:solidFill>
                  </a:rPr>
                  <a:t>binomial</a:t>
                </a:r>
                <a:r>
                  <a:rPr lang="es-MX" sz="4000" dirty="0"/>
                  <a:t> con parámetros </a:t>
                </a:r>
                <a:r>
                  <a:rPr lang="es-MX" sz="4000" i="1" dirty="0">
                    <a:latin typeface="Times New Roman" pitchFamily="18" charset="0"/>
                  </a:rPr>
                  <a:t>n</a:t>
                </a:r>
                <a:r>
                  <a:rPr lang="es-MX" sz="4000" dirty="0"/>
                  <a:t> y </a:t>
                </a:r>
                <a:r>
                  <a:rPr lang="es-MX" sz="4000" i="1" dirty="0">
                    <a:latin typeface="Times New Roman" pitchFamily="18" charset="0"/>
                  </a:rPr>
                  <a:t>p,</a:t>
                </a:r>
                <a:r>
                  <a:rPr lang="es-MX" sz="4000" dirty="0">
                    <a:latin typeface="Times New Roman" pitchFamily="18" charset="0"/>
                  </a:rPr>
                  <a:t> </a:t>
                </a:r>
                <a:r>
                  <a:rPr lang="es-MX" sz="4000" dirty="0"/>
                  <a:t>lo cual representamos con </a:t>
                </a:r>
                <a14:m>
                  <m:oMath xmlns:m="http://schemas.openxmlformats.org/officeDocument/2006/math">
                    <m:r>
                      <a:rPr lang="es-MX" sz="4000" i="1">
                        <a:latin typeface="Cambria Math"/>
                      </a:rPr>
                      <m:t>𝑋</m:t>
                    </m:r>
                    <m:r>
                      <a:rPr lang="es-MX" sz="40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000" i="1">
                        <a:latin typeface="Cambria Math"/>
                        <a:ea typeface="Cambria Math"/>
                      </a:rPr>
                      <m:t>𝐵𝑖𝑛𝑜𝑚𝑖𝑎𝑙</m:t>
                    </m:r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0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sz="40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sz="4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s-MX" sz="4000" dirty="0"/>
              </a:p>
              <a:p>
                <a:r>
                  <a:rPr lang="es-MX" sz="4000" dirty="0"/>
                  <a:t>La </a:t>
                </a:r>
                <a:r>
                  <a:rPr lang="es-MX" sz="4000" dirty="0" err="1"/>
                  <a:t>fmp</a:t>
                </a:r>
                <a:r>
                  <a:rPr lang="es-MX" sz="4000" dirty="0"/>
                  <a:t> de </a:t>
                </a:r>
                <a:r>
                  <a:rPr lang="es-MX" sz="4000" i="1" dirty="0">
                    <a:latin typeface="Times New Roman" pitchFamily="18" charset="0"/>
                  </a:rPr>
                  <a:t>X</a:t>
                </a:r>
                <a:r>
                  <a:rPr lang="es-MX" sz="4000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40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s-MX" sz="4000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s-MX" sz="4000" i="1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s-MX" sz="4000" i="1">
                              <a:latin typeface="Cambria Math"/>
                            </a:rPr>
                            <m:t>𝑛</m:t>
                          </m:r>
                          <m:r>
                            <a:rPr lang="es-MX" sz="4000" i="1">
                              <a:latin typeface="Cambria Math"/>
                            </a:rPr>
                            <m:t>−</m:t>
                          </m:r>
                          <m:r>
                            <a:rPr lang="es-MX" sz="4000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4000" i="1">
                          <a:latin typeface="Cambria Math"/>
                        </a:rPr>
                        <m:t>;  </m:t>
                      </m:r>
                    </m:oMath>
                  </m:oMathPara>
                </a14:m>
                <a:endParaRPr lang="es-MX" sz="4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/>
                        </a:rPr>
                        <m:t>𝑥</m:t>
                      </m:r>
                      <m:r>
                        <a:rPr lang="es-MX" sz="4000" i="1">
                          <a:latin typeface="Cambria Math"/>
                        </a:rPr>
                        <m:t>=0,1,2,…,</m:t>
                      </m:r>
                      <m:r>
                        <a:rPr lang="es-MX" sz="4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s-MX" sz="4000" dirty="0"/>
              </a:p>
            </p:txBody>
          </p:sp>
        </mc:Choice>
        <mc:Fallback xmlns="">
          <p:sp>
            <p:nvSpPr>
              <p:cNvPr id="788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2250" r="-1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5DD4AD4-BEC9-4FA7-BCCE-1CB9A7963180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0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Binomial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800" dirty="0"/>
                  <a:t>Se puede ver que si </a:t>
                </a: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𝑋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𝐵𝑖𝑛𝑜𝑚𝑖𝑎𝑙</m:t>
                    </m:r>
                    <m:d>
                      <m:dPr>
                        <m:ctrlPr>
                          <a:rPr lang="es-MX" sz="4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sz="4800" dirty="0"/>
                  <a:t> su valor esperado está dado por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800" i="1">
                          <a:latin typeface="Cambria Math"/>
                        </a:rPr>
                        <m:t>=</m:t>
                      </m:r>
                      <m:r>
                        <a:rPr lang="es-MX" sz="4800" i="1">
                          <a:latin typeface="Cambria Math"/>
                        </a:rPr>
                        <m:t>𝑛𝑝</m:t>
                      </m:r>
                    </m:oMath>
                  </m:oMathPara>
                </a14:m>
                <a:endParaRPr lang="es-ES" sz="4800" dirty="0"/>
              </a:p>
              <a:p>
                <a:r>
                  <a:rPr lang="es-ES" sz="4800" dirty="0"/>
                  <a:t>su varianza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80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800" i="1">
                          <a:latin typeface="Cambria Math"/>
                        </a:rPr>
                        <m:t>=</m:t>
                      </m:r>
                      <m:r>
                        <a:rPr lang="es-MX" sz="4800" i="1">
                          <a:latin typeface="Cambria Math"/>
                        </a:rPr>
                        <m:t>𝑛𝑝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1−</m:t>
                          </m:r>
                          <m:r>
                            <a:rPr lang="es-MX" sz="4800" i="1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s-ES" sz="4800" dirty="0"/>
              </a:p>
            </p:txBody>
          </p:sp>
        </mc:Choice>
        <mc:Fallback xmlns="">
          <p:sp>
            <p:nvSpPr>
              <p:cNvPr id="788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33" t="-3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5DD4AD4-BEC9-4FA7-BCCE-1CB9A7963180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3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MX" dirty="0"/>
              <a:t>Suponga que un examen de opción múltiple de Estadística consta de 3 preguntas</a:t>
            </a:r>
          </a:p>
          <a:p>
            <a:r>
              <a:rPr lang="es-MX" dirty="0"/>
              <a:t>Cada pregunta tiene cuatro respuestas posibles de las cuales solamente una es correcta</a:t>
            </a:r>
          </a:p>
          <a:p>
            <a:r>
              <a:rPr lang="es-MX" dirty="0"/>
              <a:t>Suponga que un alumno responde todas las preguntas al azar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Obtenga la </a:t>
            </a:r>
            <a:r>
              <a:rPr lang="es-MX" dirty="0" err="1"/>
              <a:t>fmp</a:t>
            </a:r>
            <a:r>
              <a:rPr lang="es-MX" dirty="0"/>
              <a:t> de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= Número de respuestas correctas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Calcule P(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= 0) </a:t>
            </a:r>
            <a:r>
              <a:rPr lang="es-MX" dirty="0">
                <a:solidFill>
                  <a:srgbClr val="FF0000"/>
                </a:solidFill>
              </a:rPr>
              <a:t>R = 0.4219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Calcule P(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&gt; 0) </a:t>
            </a:r>
            <a:r>
              <a:rPr lang="es-MX" dirty="0">
                <a:solidFill>
                  <a:srgbClr val="FF0000"/>
                </a:solidFill>
              </a:rPr>
              <a:t>R = 0.5781</a:t>
            </a:r>
            <a:endParaRPr lang="es-MX" dirty="0"/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Calcule el número esperado de respuestas correctas que obtendrá </a:t>
            </a:r>
            <a:r>
              <a:rPr lang="es-MX" dirty="0">
                <a:solidFill>
                  <a:srgbClr val="FF0000"/>
                </a:solidFill>
              </a:rPr>
              <a:t>R = 0.75. En promedio no acertará a una respuesta siquiera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093509"/>
      </p:ext>
    </p:extLst>
  </p:cSld>
  <p:clrMapOvr>
    <a:masterClrMapping/>
  </p:clrMapOvr>
  <p:transition spd="slow">
    <p:pull dir="l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609585" indent="-609585">
                  <a:buFont typeface="+mj-lt"/>
                  <a:buAutoNum type="alphaLcParenR"/>
                </a:pPr>
                <a:r>
                  <a:rPr lang="es-MX" dirty="0"/>
                  <a:t>Obtenga la </a:t>
                </a:r>
                <a:r>
                  <a:rPr lang="es-MX" dirty="0" err="1"/>
                  <a:t>fmp</a:t>
                </a:r>
                <a:r>
                  <a:rPr lang="es-MX" dirty="0"/>
                  <a:t> de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dirty="0"/>
                  <a:t> = Número de respuestas correctas</a:t>
                </a:r>
                <a:br>
                  <a:rPr lang="es-MX" dirty="0"/>
                </a:br>
                <a:r>
                  <a:rPr lang="es-MX" dirty="0"/>
                  <a:t>La expresión general para la fmp Binomial con parámetros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dirty="0"/>
                  <a:t> y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s-MX" dirty="0"/>
                  <a:t> es</a:t>
                </a:r>
                <a:br>
                  <a:rPr lang="es-MX" dirty="0"/>
                </a:b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Entonces sustituyendo los valores de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dirty="0"/>
                  <a:t> = 3 y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s-MX" dirty="0"/>
                  <a:t> = 0.25, tenemos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MX" i="1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=0,1,2,3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8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50" r="-2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4397"/>
      </p:ext>
    </p:extLst>
  </p:cSld>
  <p:clrMapOvr>
    <a:masterClrMapping/>
  </p:clrMapOvr>
  <p:transition spd="slow">
    <p:pull dir="l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609585" indent="-609585">
                  <a:buFont typeface="+mj-lt"/>
                  <a:buAutoNum type="alphaLcParenR" startAt="2"/>
                </a:pPr>
                <a:r>
                  <a:rPr lang="es-MX" sz="3600" dirty="0"/>
                  <a:t>Calcule P(</a:t>
                </a:r>
                <a:r>
                  <a:rPr lang="es-MX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600" dirty="0"/>
                  <a:t> = 0) </a:t>
                </a:r>
                <a:r>
                  <a:rPr lang="es-MX" sz="3600" dirty="0">
                    <a:solidFill>
                      <a:srgbClr val="FF0000"/>
                    </a:solidFill>
                  </a:rPr>
                  <a:t>R = 0.4219</a:t>
                </a:r>
              </a:p>
              <a:p>
                <a:pPr marL="0" indent="0">
                  <a:buNone/>
                </a:pPr>
                <a:r>
                  <a:rPr lang="es-MX" sz="3600" dirty="0"/>
                  <a:t>Como </a:t>
                </a:r>
                <a14:m>
                  <m:oMath xmlns:m="http://schemas.openxmlformats.org/officeDocument/2006/math">
                    <m:r>
                      <a:rPr lang="es-MX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s-MX" sz="3600" i="1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s-MX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sz="3600" i="1">
                        <a:latin typeface="Cambria Math" panose="02040503050406030204" pitchFamily="18" charset="0"/>
                      </a:rPr>
                      <m:t>=0,1,2,3</m:t>
                    </m:r>
                  </m:oMath>
                </a14:m>
                <a:r>
                  <a:rPr lang="es-MX" sz="3600" dirty="0"/>
                  <a:t>, entonces </a:t>
                </a:r>
                <a14:m>
                  <m:oMath xmlns:m="http://schemas.openxmlformats.org/officeDocument/2006/math"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=0)=</m:t>
                    </m:r>
                    <m:r>
                      <a:rPr lang="es-MX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MX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3−0</m:t>
                        </m:r>
                      </m:sup>
                    </m:sSup>
                    <m:r>
                      <a:rPr lang="es-MX" sz="3600" i="1">
                        <a:latin typeface="Cambria Math" panose="02040503050406030204" pitchFamily="18" charset="0"/>
                      </a:rPr>
                      <m:t>=1×1×</m:t>
                    </m:r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MX" sz="3600" i="1">
                        <a:latin typeface="Cambria Math" panose="02040503050406030204" pitchFamily="18" charset="0"/>
                      </a:rPr>
                      <m:t>=0.4219</m:t>
                    </m:r>
                  </m:oMath>
                </a14:m>
                <a:endParaRPr lang="es-MX" sz="3600" dirty="0"/>
              </a:p>
              <a:p>
                <a:pPr marL="0" indent="0">
                  <a:buNone/>
                </a:pPr>
                <a:endParaRPr lang="es-MX" sz="3600" dirty="0"/>
              </a:p>
            </p:txBody>
          </p:sp>
        </mc:Choice>
        <mc:Fallback xmlns="">
          <p:sp>
            <p:nvSpPr>
              <p:cNvPr id="9" name="8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67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94587"/>
      </p:ext>
    </p:extLst>
  </p:cSld>
  <p:clrMapOvr>
    <a:masterClrMapping/>
  </p:clrMapOvr>
  <p:transition spd="slow">
    <p:pull dir="l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buFont typeface="+mj-lt"/>
              <a:buAutoNum type="alphaLcParenR" startAt="3"/>
            </a:pPr>
            <a:r>
              <a:rPr lang="es-MX" sz="3600" dirty="0"/>
              <a:t>Calcule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0) </a:t>
            </a:r>
            <a:r>
              <a:rPr lang="es-MX" sz="3600" dirty="0">
                <a:solidFill>
                  <a:srgbClr val="FF0000"/>
                </a:solidFill>
              </a:rPr>
              <a:t>R = 0.5781</a:t>
            </a:r>
          </a:p>
          <a:p>
            <a:pPr marL="0" indent="0">
              <a:buNone/>
            </a:pPr>
            <a:r>
              <a:rPr lang="es-MX" sz="3600" dirty="0"/>
              <a:t>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0) =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1) +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2) +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3) =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MX" sz="3600" dirty="0"/>
              <a:t>(1) +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MX" sz="3600" dirty="0"/>
              <a:t>(2) +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MX" sz="3600" dirty="0"/>
              <a:t>(3)</a:t>
            </a:r>
          </a:p>
          <a:p>
            <a:pPr marL="0" indent="0">
              <a:buNone/>
            </a:pPr>
            <a:r>
              <a:rPr lang="es-MX" sz="3600" dirty="0"/>
              <a:t>O bien, notamos que el evento 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0} = 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0}’</a:t>
            </a:r>
          </a:p>
          <a:p>
            <a:pPr marL="0" indent="0" algn="ctr">
              <a:buNone/>
            </a:pPr>
            <a:r>
              <a:rPr lang="es-MX" sz="3600" dirty="0"/>
              <a:t>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3600" dirty="0"/>
              <a:t>({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0}) =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3600" dirty="0"/>
              <a:t>({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0}’)  = 1 –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3600" dirty="0"/>
              <a:t>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0) = 1 – 0.4219</a:t>
            </a:r>
            <a:br>
              <a:rPr lang="es-MX" sz="3600" dirty="0"/>
            </a:br>
            <a:r>
              <a:rPr lang="es-MX" sz="3600" dirty="0"/>
              <a:t> = 0.5782</a:t>
            </a:r>
          </a:p>
          <a:p>
            <a:pPr marL="0" indent="0">
              <a:buNone/>
            </a:pPr>
            <a:endParaRPr lang="es-MX" sz="3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4"/>
            </a:pPr>
            <a:r>
              <a:rPr lang="es-MX" sz="3600" dirty="0"/>
              <a:t>Calcule el número esperado de respuestas correctas que obtendrá </a:t>
            </a:r>
            <a:r>
              <a:rPr lang="es-MX" sz="3600" dirty="0">
                <a:solidFill>
                  <a:srgbClr val="FF0000"/>
                </a:solidFill>
              </a:rPr>
              <a:t>R = 0.75. En promedio no acertará a una respuesta siquiera</a:t>
            </a:r>
          </a:p>
          <a:p>
            <a:pPr marL="0" indent="0">
              <a:buNone/>
            </a:pPr>
            <a:r>
              <a:rPr lang="es-MX" sz="3600" dirty="0"/>
              <a:t>El número esperado de respuestas correctas es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</a:t>
            </a:r>
          </a:p>
          <a:p>
            <a:pPr marL="0" indent="0">
              <a:buNone/>
            </a:pPr>
            <a:r>
              <a:rPr lang="es-MX" sz="3600" dirty="0"/>
              <a:t>En este caso es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3600" dirty="0"/>
              <a:t>= 3(0.25) = 0.75</a:t>
            </a:r>
          </a:p>
          <a:p>
            <a:pPr marL="0" indent="0">
              <a:buNone/>
            </a:pPr>
            <a:r>
              <a:rPr lang="es-MX" sz="3600" dirty="0"/>
              <a:t>Es decir que en promedio no alcanza a tener al menos una respuesta correcta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507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s-ES">
              <a:latin typeface="Times New Roman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38862" y="2396445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938862" y="484471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sp>
        <p:nvSpPr>
          <p:cNvPr id="9" name="8 Conector"/>
          <p:cNvSpPr/>
          <p:nvPr/>
        </p:nvSpPr>
        <p:spPr>
          <a:xfrm>
            <a:off x="239350" y="3749885"/>
            <a:ext cx="192021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s-MX" sz="32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1" name="10 Conector recto"/>
          <p:cNvCxnSpPr>
            <a:stCxn id="9" idx="7"/>
            <a:endCxn id="7" idx="1"/>
          </p:cNvCxnSpPr>
          <p:nvPr/>
        </p:nvCxnSpPr>
        <p:spPr>
          <a:xfrm flipV="1">
            <a:off x="403250" y="2642666"/>
            <a:ext cx="535612" cy="11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>
            <a:stCxn id="9" idx="5"/>
            <a:endCxn id="8" idx="1"/>
          </p:cNvCxnSpPr>
          <p:nvPr/>
        </p:nvCxnSpPr>
        <p:spPr>
          <a:xfrm>
            <a:off x="403250" y="3872811"/>
            <a:ext cx="535612" cy="1218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938862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1ª pregunta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791744" y="1733662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791744" y="3186848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17" name="16 Conector recto"/>
          <p:cNvCxnSpPr>
            <a:stCxn id="7" idx="3"/>
            <a:endCxn id="15" idx="1"/>
          </p:cNvCxnSpPr>
          <p:nvPr/>
        </p:nvCxnSpPr>
        <p:spPr>
          <a:xfrm flipV="1">
            <a:off x="2571043" y="1979883"/>
            <a:ext cx="1220701" cy="66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7" idx="3"/>
            <a:endCxn id="16" idx="1"/>
          </p:cNvCxnSpPr>
          <p:nvPr/>
        </p:nvCxnSpPr>
        <p:spPr>
          <a:xfrm>
            <a:off x="2571043" y="2642665"/>
            <a:ext cx="1220701" cy="79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3791744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2ª pregunta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6633663" y="1220755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633663" y="189283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25" name="24 Conector recto"/>
          <p:cNvCxnSpPr>
            <a:stCxn id="15" idx="3"/>
            <a:endCxn id="23" idx="1"/>
          </p:cNvCxnSpPr>
          <p:nvPr/>
        </p:nvCxnSpPr>
        <p:spPr>
          <a:xfrm flipV="1">
            <a:off x="5423926" y="1466976"/>
            <a:ext cx="1209737" cy="51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15" idx="3"/>
            <a:endCxn id="24" idx="1"/>
          </p:cNvCxnSpPr>
          <p:nvPr/>
        </p:nvCxnSpPr>
        <p:spPr>
          <a:xfrm>
            <a:off x="5423926" y="1979883"/>
            <a:ext cx="1209737" cy="15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6633663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3ª pregunta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3791744" y="4382806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3791744" y="563512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33" name="32 Conector recto"/>
          <p:cNvCxnSpPr>
            <a:stCxn id="8" idx="3"/>
            <a:endCxn id="31" idx="1"/>
          </p:cNvCxnSpPr>
          <p:nvPr/>
        </p:nvCxnSpPr>
        <p:spPr>
          <a:xfrm flipV="1">
            <a:off x="2571043" y="4629027"/>
            <a:ext cx="1220701" cy="46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>
            <a:stCxn id="8" idx="3"/>
            <a:endCxn id="32" idx="1"/>
          </p:cNvCxnSpPr>
          <p:nvPr/>
        </p:nvCxnSpPr>
        <p:spPr>
          <a:xfrm>
            <a:off x="2571043" y="5090937"/>
            <a:ext cx="1220701" cy="79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6633663" y="4005065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6633663" y="480959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37" name="36 Conector recto"/>
          <p:cNvCxnSpPr>
            <a:stCxn id="31" idx="3"/>
            <a:endCxn id="35" idx="1"/>
          </p:cNvCxnSpPr>
          <p:nvPr/>
        </p:nvCxnSpPr>
        <p:spPr>
          <a:xfrm flipV="1">
            <a:off x="5423926" y="4251286"/>
            <a:ext cx="1209737" cy="37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"/>
          <p:cNvCxnSpPr>
            <a:stCxn id="31" idx="3"/>
            <a:endCxn id="36" idx="1"/>
          </p:cNvCxnSpPr>
          <p:nvPr/>
        </p:nvCxnSpPr>
        <p:spPr>
          <a:xfrm>
            <a:off x="5423926" y="4629027"/>
            <a:ext cx="1209737" cy="426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CuadroTexto"/>
          <p:cNvSpPr txBox="1"/>
          <p:nvPr/>
        </p:nvSpPr>
        <p:spPr>
          <a:xfrm>
            <a:off x="6633663" y="2648526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6633663" y="333299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48" name="47 Conector recto"/>
          <p:cNvCxnSpPr>
            <a:stCxn id="16" idx="3"/>
            <a:endCxn id="46" idx="1"/>
          </p:cNvCxnSpPr>
          <p:nvPr/>
        </p:nvCxnSpPr>
        <p:spPr>
          <a:xfrm flipV="1">
            <a:off x="5423926" y="2894748"/>
            <a:ext cx="1209737" cy="538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16" idx="3"/>
            <a:endCxn id="47" idx="1"/>
          </p:cNvCxnSpPr>
          <p:nvPr/>
        </p:nvCxnSpPr>
        <p:spPr>
          <a:xfrm>
            <a:off x="5423926" y="3433069"/>
            <a:ext cx="1209737" cy="14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54 CuadroTexto"/>
          <p:cNvSpPr txBox="1"/>
          <p:nvPr/>
        </p:nvSpPr>
        <p:spPr>
          <a:xfrm>
            <a:off x="6633663" y="548896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6633663" y="616832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57" name="56 Conector recto"/>
          <p:cNvCxnSpPr>
            <a:stCxn id="32" idx="3"/>
            <a:endCxn id="55" idx="1"/>
          </p:cNvCxnSpPr>
          <p:nvPr/>
        </p:nvCxnSpPr>
        <p:spPr>
          <a:xfrm flipV="1">
            <a:off x="5423926" y="5735182"/>
            <a:ext cx="1209737" cy="146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>
            <a:stCxn id="32" idx="3"/>
            <a:endCxn id="56" idx="1"/>
          </p:cNvCxnSpPr>
          <p:nvPr/>
        </p:nvCxnSpPr>
        <p:spPr>
          <a:xfrm>
            <a:off x="5423926" y="5881341"/>
            <a:ext cx="1209737" cy="533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44 CuadroTexto"/>
          <p:cNvSpPr txBox="1"/>
          <p:nvPr/>
        </p:nvSpPr>
        <p:spPr>
          <a:xfrm>
            <a:off x="10346004" y="424728"/>
            <a:ext cx="16321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1400" dirty="0">
                <a:solidFill>
                  <a:prstClr val="black"/>
                </a:solidFill>
                <a:latin typeface="Times New Roman" pitchFamily="18" charset="0"/>
              </a:rPr>
              <a:t>Secuencia de probabilidades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10418482" y="11999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qqq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1" name="50 CuadroTexto"/>
          <p:cNvSpPr txBox="1"/>
          <p:nvPr/>
        </p:nvSpPr>
        <p:spPr>
          <a:xfrm>
            <a:off x="8496267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Valor de </a:t>
            </a:r>
            <a:r>
              <a:rPr lang="es-MX" sz="2400" i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8588930" y="11999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10418482" y="189283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qqp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8588930" y="189283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10418482" y="26392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z="2400" dirty="0" err="1">
                <a:solidFill>
                  <a:prstClr val="black"/>
                </a:solidFill>
                <a:latin typeface="Times New Roman" pitchFamily="18" charset="0"/>
              </a:rPr>
              <a:t>qpq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8588930" y="26392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10418482" y="333299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qpp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8588930" y="333299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10418482" y="396677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pqq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8588930" y="396677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10418482" y="480959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pqp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8588930" y="480959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7" name="66 CuadroTexto"/>
          <p:cNvSpPr txBox="1"/>
          <p:nvPr/>
        </p:nvSpPr>
        <p:spPr>
          <a:xfrm>
            <a:off x="10418482" y="548896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ppq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8588930" y="548896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z="2400" dirty="0">
                <a:solidFill>
                  <a:prstClr val="black"/>
                </a:solidFill>
                <a:latin typeface="Times New Roman" pitchFamily="18" charset="0"/>
              </a:rPr>
              <a:t>2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10418482" y="616832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ppp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8588930" y="616832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9135150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astronomy101.jpl.nasa.gov/images/tips_photo_20063-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97" y="-27384"/>
            <a:ext cx="45720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3733" dirty="0"/>
              <a:t>Suponga que un examen de opción múltiple de Estadística consta de 10 preguntas</a:t>
            </a:r>
          </a:p>
          <a:p>
            <a:r>
              <a:rPr lang="es-MX" sz="3733" dirty="0"/>
              <a:t>Cada pregunta tiene cuatro respuestas posibles de las cuales solamente una es correcta</a:t>
            </a:r>
          </a:p>
          <a:p>
            <a:r>
              <a:rPr lang="es-MX" sz="3733" dirty="0"/>
              <a:t>Suponga que un alumno responde todas las preguntas al azar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82658"/>
      </p:ext>
    </p:extLst>
  </p:cSld>
  <p:clrMapOvr>
    <a:masterClrMapping/>
  </p:clrMapOvr>
  <p:transition spd="slow">
    <p:pull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267" dirty="0"/>
              <a:t>Entonces se dice que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267" dirty="0"/>
              <a:t> sigue la distribución de probabilidad de </a:t>
            </a:r>
            <a:r>
              <a:rPr lang="es-ES" sz="4267" dirty="0">
                <a:solidFill>
                  <a:srgbClr val="FF0000"/>
                </a:solidFill>
              </a:rPr>
              <a:t>Bernoulli</a:t>
            </a:r>
            <a:r>
              <a:rPr lang="es-ES" sz="4267" dirty="0"/>
              <a:t> con parámetro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4267" dirty="0"/>
              <a:t>, o bien que </a:t>
            </a:r>
            <a:r>
              <a:rPr lang="es-ES" sz="4267" i="1" dirty="0">
                <a:latin typeface="Times New Roman" pitchFamily="18" charset="0"/>
              </a:rPr>
              <a:t>X</a:t>
            </a:r>
            <a:r>
              <a:rPr lang="es-ES" sz="4267" dirty="0"/>
              <a:t> es una variable aleatoria Bernoulli con parámetro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4267" dirty="0"/>
              <a:t>, lo cual se representa como</a:t>
            </a: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69" y="5510138"/>
            <a:ext cx="3130905" cy="6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0008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astronomy101.jpl.nasa.gov/images/tips_photo_20063-1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97" y="-27384"/>
            <a:ext cx="45720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Autofit/>
          </a:bodyPr>
          <a:lstStyle/>
          <a:p>
            <a:pPr marL="609585" indent="-609585">
              <a:buFont typeface="+mj-lt"/>
              <a:buAutoNum type="alphaLcParenR"/>
            </a:pPr>
            <a:r>
              <a:rPr lang="es-MX" sz="3467" dirty="0"/>
              <a:t>Obtenga la </a:t>
            </a:r>
            <a:r>
              <a:rPr lang="es-MX" sz="3467" dirty="0" err="1"/>
              <a:t>fmp</a:t>
            </a:r>
            <a:r>
              <a:rPr lang="es-MX" sz="3467" dirty="0"/>
              <a:t> de </a:t>
            </a:r>
            <a:r>
              <a:rPr lang="es-MX" sz="34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467" dirty="0"/>
              <a:t> = Número de respuestas correctas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P(</a:t>
            </a:r>
            <a:r>
              <a:rPr lang="es-MX" sz="34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467" dirty="0"/>
              <a:t> = 0) </a:t>
            </a:r>
            <a:r>
              <a:rPr lang="es-MX" sz="3467" dirty="0">
                <a:solidFill>
                  <a:srgbClr val="FF0000"/>
                </a:solidFill>
              </a:rPr>
              <a:t>R = 0.0563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P(</a:t>
            </a:r>
            <a:r>
              <a:rPr lang="es-MX" sz="34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467" dirty="0"/>
              <a:t> &gt; 0) </a:t>
            </a:r>
            <a:r>
              <a:rPr lang="es-MX" sz="3467" dirty="0">
                <a:solidFill>
                  <a:srgbClr val="FF0000"/>
                </a:solidFill>
              </a:rPr>
              <a:t>R = 0.9437</a:t>
            </a:r>
            <a:endParaRPr lang="es-MX" sz="3467" dirty="0"/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la probabilidad de que apruebe, si la calificación mínima aprobatoria es 7 </a:t>
            </a:r>
            <a:r>
              <a:rPr lang="es-MX" sz="3467" dirty="0">
                <a:solidFill>
                  <a:srgbClr val="FF0000"/>
                </a:solidFill>
              </a:rPr>
              <a:t>R = 0.0035</a:t>
            </a:r>
            <a:endParaRPr lang="es-MX" sz="3467" dirty="0"/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el número esperado de respuestas correctas que obtendrá </a:t>
            </a:r>
            <a:r>
              <a:rPr lang="es-MX" sz="3467" dirty="0">
                <a:solidFill>
                  <a:srgbClr val="FF0000"/>
                </a:solidFill>
              </a:rPr>
              <a:t>R = 2.5</a:t>
            </a:r>
            <a:endParaRPr lang="es-MX" sz="3467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39" y="810797"/>
            <a:ext cx="5273040" cy="5059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868399"/>
      </p:ext>
    </p:extLst>
  </p:cSld>
  <p:clrMapOvr>
    <a:masterClrMapping/>
  </p:clrMapOvr>
  <p:transition spd="slow">
    <p:pull dir="l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www.onlineautonomos.com/blog/wp-content/uploads/2015/04/gastos-deducibles-renta-560x239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83" y="397"/>
            <a:ext cx="5334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TAREA. </a:t>
            </a:r>
            <a:r>
              <a:rPr lang="es-MX"/>
              <a:t>Ejercicio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s-MX" dirty="0"/>
              <a:t>Suponga que en cierta población un contribuyente cualquiera puede presentar su declaración mensual en ceros o reportando algún ingreso</a:t>
            </a:r>
          </a:p>
          <a:p>
            <a:r>
              <a:rPr lang="es-MX" dirty="0"/>
              <a:t>Suponga además que, históricamente, el 17% de los contribuyentes declara en cero en ese mes</a:t>
            </a:r>
          </a:p>
          <a:p>
            <a:r>
              <a:rPr lang="es-MX" dirty="0"/>
              <a:t>Un despacho de contadores tiene 50 clientes</a:t>
            </a:r>
          </a:p>
          <a:p>
            <a:r>
              <a:rPr lang="es-MX" dirty="0"/>
              <a:t>Calcule lo siguiente: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La probabilidad de que al menos uno de sus clientes declare en ceros </a:t>
            </a:r>
            <a:r>
              <a:rPr lang="es-MX" dirty="0">
                <a:solidFill>
                  <a:srgbClr val="FF0000"/>
                </a:solidFill>
              </a:rPr>
              <a:t>R = 0.9999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La probabilidad de que menos de 5 clientes declaren en ceros </a:t>
            </a:r>
            <a:r>
              <a:rPr lang="es-MX" dirty="0">
                <a:solidFill>
                  <a:srgbClr val="FF0000"/>
                </a:solidFill>
              </a:rPr>
              <a:t>R = 0.0572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El número esperado de clientes que declararán en ceros </a:t>
            </a:r>
            <a:r>
              <a:rPr lang="es-MX" dirty="0">
                <a:solidFill>
                  <a:srgbClr val="FF0000"/>
                </a:solidFill>
              </a:rPr>
              <a:t>R = 8.5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63253"/>
      </p:ext>
    </p:extLst>
  </p:cSld>
  <p:clrMapOvr>
    <a:masterClrMapping/>
  </p:clrMapOvr>
  <p:transition spd="slow">
    <p:pull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Ejemplo. Sentimientos suicidas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Considere una población en donde la existencia de sentimientos suicidas afecta al 30% de aquella</a:t>
            </a:r>
          </a:p>
          <a:p>
            <a:r>
              <a:rPr lang="es-MX" dirty="0"/>
              <a:t>Suponga que en una tarde se consulta a tres personas de esta población</a:t>
            </a:r>
          </a:p>
          <a:p>
            <a:r>
              <a:rPr lang="es-MX" dirty="0"/>
              <a:t>Sea X = Número de pacientes con sentimientos suicidas entre los tres examinados</a:t>
            </a:r>
          </a:p>
          <a:p>
            <a:r>
              <a:rPr lang="es-MX" dirty="0"/>
              <a:t>Obtenga la distribución de probabilidad de X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8850" name="Picture 2" descr="http://m.c.lnkd.licdn.com/mpr/mpr/p/7/005/08f/24f/1e29976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663" y="4728925"/>
            <a:ext cx="3208020" cy="2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23919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womenshealth.gov/mental-health/images/anxie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7000" y="347472"/>
            <a:ext cx="31750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Ejemplo. Ansiedad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s-MX" dirty="0"/>
              <a:t>Considere una población en donde la prevalencia de la ansiedad es del 30%</a:t>
            </a:r>
          </a:p>
          <a:p>
            <a:r>
              <a:rPr lang="es-MX" dirty="0"/>
              <a:t>Suponga que en una tarde de consulta asisten tres pacientes al consultorio</a:t>
            </a:r>
          </a:p>
          <a:p>
            <a:r>
              <a:rPr lang="es-MX" dirty="0"/>
              <a:t>Sea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= Número de pacientes con ansiedad entre los tres examinados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Obtenga la función de masa de probabilidad para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Obtenga la distribución de probabilidad de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Calcule el número esperado de pacientes con ansiedad entre los tres consultados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65498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womenshealth.gov/mental-health/images/anxie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7000" y="347472"/>
            <a:ext cx="31750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Ejemplo. Ansiedad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70000"/>
                </a:schemeClr>
              </a:solidFill>
            </p:spPr>
            <p:txBody>
              <a:bodyPr>
                <a:normAutofit/>
              </a:bodyPr>
              <a:lstStyle/>
              <a:p>
                <a:pPr marL="742950" indent="-742950">
                  <a:buFont typeface="+mj-lt"/>
                  <a:buAutoNum type="alphaLcParenR"/>
                </a:pPr>
                <a:r>
                  <a:rPr lang="es-MX" sz="4000" dirty="0"/>
                  <a:t>La función de masa de probabilidad para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000" dirty="0"/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MX" sz="4000" i="1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MX" sz="4000" dirty="0"/>
              </a:p>
              <a:p>
                <a:pPr marL="0" indent="0">
                  <a:buNone/>
                </a:pPr>
                <a:r>
                  <a:rPr lang="es-MX" sz="4000" dirty="0"/>
                  <a:t>Como tenemos que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000" dirty="0"/>
                  <a:t> = 3 y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s-MX" sz="4000" dirty="0"/>
                  <a:t> = 0.30, entonces en este caso: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MX" sz="4000" i="1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=0,1,2,3</m:t>
                      </m:r>
                    </m:oMath>
                  </m:oMathPara>
                </a14:m>
                <a:endParaRPr lang="es-MX" sz="4000" dirty="0"/>
              </a:p>
            </p:txBody>
          </p:sp>
        </mc:Choice>
        <mc:Fallback xmlns="">
          <p:sp>
            <p:nvSpPr>
              <p:cNvPr id="9" name="8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44" t="-22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203476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womenshealth.gov/mental-health/images/anxie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74100" y="347472"/>
            <a:ext cx="31750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Solución. Utilizando PQRS, </a:t>
            </a:r>
            <a:r>
              <a:rPr lang="es-MX" dirty="0">
                <a:solidFill>
                  <a:schemeClr val="bg1"/>
                </a:solidFill>
              </a:rPr>
              <a:t>tenemos</a:t>
            </a: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2293050"/>
              </p:ext>
            </p:extLst>
          </p:nvPr>
        </p:nvGraphicFramePr>
        <p:xfrm>
          <a:off x="609600" y="2938817"/>
          <a:ext cx="5384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 = x)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0.343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0.441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2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0.189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3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0.027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Total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1.000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46758196"/>
                  </a:ext>
                </a:extLst>
              </a:tr>
            </a:tbl>
          </a:graphicData>
        </a:graphic>
      </p:graphicFrame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lphaLcParenR" startAt="3"/>
            </a:pPr>
            <a:r>
              <a:rPr lang="es-MX" dirty="0"/>
              <a:t>El número esperado de pacientes entre los 3 que presenta ansiedad es</a:t>
            </a:r>
          </a:p>
          <a:p>
            <a:pPr marL="709066" indent="0">
              <a:buNone/>
            </a:pP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/>
              <a:t>= 3(0.30)</a:t>
            </a:r>
          </a:p>
          <a:p>
            <a:pPr marL="709066" indent="0">
              <a:buNone/>
            </a:pP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 </a:t>
            </a:r>
            <a:r>
              <a:rPr lang="es-MX" dirty="0"/>
              <a:t>= 0.90</a:t>
            </a:r>
          </a:p>
          <a:p>
            <a:pPr marL="0" indent="0">
              <a:buNone/>
            </a:pPr>
            <a:r>
              <a:rPr lang="es-MX" dirty="0"/>
              <a:t>Así que, en promedio, uno de los tres pacientes presentará ansiedad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45" y="2063789"/>
            <a:ext cx="3346285" cy="3352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32476" y="1969798"/>
            <a:ext cx="679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accent2"/>
                </a:solidFill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946440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static.cnnexpansion.com/media/2011/03/08/impuesto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2"/>
          <a:stretch/>
        </p:blipFill>
        <p:spPr bwMode="auto">
          <a:xfrm>
            <a:off x="8022105" y="0"/>
            <a:ext cx="4165600" cy="16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Ejemplo. Declaración complementaria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Considere una población en donde la probabilidad de que un contribuyente presente una declaración complementaria es del 67%</a:t>
            </a:r>
          </a:p>
          <a:p>
            <a:r>
              <a:rPr lang="es-MX" dirty="0"/>
              <a:t>Suponga que un contador tiene 4 clientes por atender</a:t>
            </a:r>
          </a:p>
          <a:p>
            <a:r>
              <a:rPr lang="es-MX" dirty="0"/>
              <a:t>Sea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= Número de clientes que presentará declaración complementaria entre los cuatro atendidos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Obtenga la distribución de probabilidad de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/>
              <a:t>Calcule el número esperado de clientes que presentará declaración complementaria entre los cuatro atendidos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276602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Solución. Utilizando PQRS, tenemos</a:t>
            </a: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4557216"/>
              </p:ext>
            </p:extLst>
          </p:nvPr>
        </p:nvGraphicFramePr>
        <p:xfrm>
          <a:off x="609600" y="1673225"/>
          <a:ext cx="5384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 = x)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0.0119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0.0963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2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0.2933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3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0.3970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4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0.2015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Total</a:t>
                      </a: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1.0000</a:t>
                      </a: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2776198394"/>
                  </a:ext>
                </a:extLst>
              </a:tr>
            </a:tbl>
          </a:graphicData>
        </a:graphic>
      </p:graphicFrame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El número esperado de contribuyentes entre los 4 que presentará declaración complementaria es</a:t>
            </a:r>
          </a:p>
          <a:p>
            <a:pPr marL="709066" indent="0">
              <a:buNone/>
            </a:pP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/>
              <a:t>= 4(0.67)</a:t>
            </a:r>
          </a:p>
          <a:p>
            <a:pPr marL="709066" indent="0">
              <a:buNone/>
            </a:pP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dirty="0"/>
              <a:t>2.68</a:t>
            </a:r>
          </a:p>
          <a:p>
            <a:r>
              <a:rPr lang="es-MX" dirty="0"/>
              <a:t>Así que, en promedio, 3 de los cuatro clientes presentarán declaración complementaria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9" name="Picture 2" descr="http://static.cnnexpansion.com/media/2011/03/08/impuesto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2"/>
          <a:stretch/>
        </p:blipFill>
        <p:spPr bwMode="auto">
          <a:xfrm>
            <a:off x="1199456" y="4866839"/>
            <a:ext cx="4165600" cy="16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60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3733" dirty="0"/>
              <a:t>De una línea de producción que genera 3% de productos con una deficiencia menor se toman aleatoriamente 20 unidades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la probabilidad de que al menos una de las unidades sea defectuosa. </a:t>
            </a:r>
            <a:r>
              <a:rPr lang="es-ES" sz="3733" dirty="0">
                <a:solidFill>
                  <a:srgbClr val="C00000"/>
                </a:solidFill>
              </a:rPr>
              <a:t>R = 0.4562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el número esperado de unidades defectuosas entre las 20 seleccionadas. </a:t>
            </a:r>
            <a:r>
              <a:rPr lang="es-ES" sz="3733" dirty="0">
                <a:solidFill>
                  <a:srgbClr val="C00000"/>
                </a:solidFill>
              </a:rPr>
              <a:t>R = 0.6, es decir, prácticamente,</a:t>
            </a:r>
            <a:br>
              <a:rPr lang="es-ES" sz="3733" dirty="0">
                <a:solidFill>
                  <a:srgbClr val="C00000"/>
                </a:solidFill>
              </a:rPr>
            </a:br>
            <a:r>
              <a:rPr lang="es-ES" sz="3733" dirty="0">
                <a:solidFill>
                  <a:srgbClr val="C00000"/>
                </a:solidFill>
              </a:rPr>
              <a:t>ninguna de las 20 unidades</a:t>
            </a:r>
            <a:br>
              <a:rPr lang="es-ES" sz="3733" dirty="0">
                <a:solidFill>
                  <a:srgbClr val="C00000"/>
                </a:solidFill>
              </a:rPr>
            </a:br>
            <a:r>
              <a:rPr lang="es-ES" sz="3733" dirty="0">
                <a:solidFill>
                  <a:srgbClr val="C00000"/>
                </a:solidFill>
              </a:rPr>
              <a:t>examinadas será defectuosa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9874" name="Picture 2" descr="http://www.foodprocessing-technology.com/projects/natural/images/image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13" y="4941169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5209"/>
      </p:ext>
    </p:extLst>
  </p:cSld>
  <p:clrMapOvr>
    <a:masterClrMapping/>
  </p:clrMapOvr>
  <p:transition spd="slow">
    <p:pull dir="l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://www.foodprocessing-technology.com/projects/natural/images/image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13" y="4941169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3"/>
            </a:pPr>
            <a:r>
              <a:rPr lang="es-ES" sz="3733" dirty="0"/>
              <a:t>Calcule la probabilidad de que de las 20 seleccionadas, haya entre 1 y 4 piezas defectuosas, ambas inclusive.</a:t>
            </a:r>
            <a:br>
              <a:rPr lang="es-ES" sz="3733" dirty="0"/>
            </a:br>
            <a:r>
              <a:rPr lang="es-ES" sz="3733" dirty="0"/>
              <a:t>P(1 </a:t>
            </a:r>
            <a:r>
              <a:rPr lang="es-ES" sz="3733" dirty="0">
                <a:sym typeface="Symbol" panose="05050102010706020507" pitchFamily="18" charset="2"/>
              </a:rPr>
              <a:t> X  4) = P(X=1) + P(X=2) + P(X=3) + P(X=4)</a:t>
            </a:r>
          </a:p>
          <a:p>
            <a:pPr marL="0" indent="0">
              <a:buNone/>
            </a:pPr>
            <a:r>
              <a:rPr lang="es-ES" sz="3733" dirty="0">
                <a:sym typeface="Symbol" panose="05050102010706020507" pitchFamily="18" charset="2"/>
              </a:rPr>
              <a:t>Pero también </a:t>
            </a:r>
            <a:r>
              <a:rPr lang="es-ES" sz="3733" dirty="0"/>
              <a:t>P(1 </a:t>
            </a:r>
            <a:r>
              <a:rPr lang="es-ES" sz="3733" dirty="0">
                <a:sym typeface="Symbol" panose="05050102010706020507" pitchFamily="18" charset="2"/>
              </a:rPr>
              <a:t> X  4) = 1 – P(X=0) – P(X&gt;4) = 1 – 0.5438 – 0.0003 = 0.5435</a:t>
            </a:r>
            <a:br>
              <a:rPr lang="es-ES" sz="3733" dirty="0"/>
            </a:br>
            <a:r>
              <a:rPr lang="es-ES" sz="3733" dirty="0">
                <a:solidFill>
                  <a:srgbClr val="C00000"/>
                </a:solidFill>
              </a:rPr>
              <a:t>R = 0.4559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87146"/>
      </p:ext>
    </p:extLst>
  </p:cSld>
  <p:clrMapOvr>
    <a:masterClrMapping/>
  </p:clrMapOvr>
  <p:transition spd="slow">
    <p:pull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267" dirty="0"/>
              <a:t>Si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~ </a:t>
            </a:r>
            <a:r>
              <a:rPr lang="es-ES" sz="4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</a:t>
            </a:r>
            <a:r>
              <a:rPr lang="es-ES" sz="4267" dirty="0"/>
              <a:t>, entonces la </a:t>
            </a:r>
            <a:r>
              <a:rPr lang="es-ES" sz="4267" dirty="0">
                <a:solidFill>
                  <a:srgbClr val="FF0000"/>
                </a:solidFill>
              </a:rPr>
              <a:t>función de masa de probabilidad </a:t>
            </a:r>
            <a:r>
              <a:rPr lang="es-ES" sz="4267" dirty="0"/>
              <a:t>(</a:t>
            </a:r>
            <a:r>
              <a:rPr lang="es-ES" sz="4267" dirty="0" err="1"/>
              <a:t>fmp</a:t>
            </a:r>
            <a:r>
              <a:rPr lang="es-ES" sz="4267" dirty="0"/>
              <a:t>) de </a:t>
            </a:r>
            <a:r>
              <a:rPr lang="es-ES" sz="4267" i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X</a:t>
            </a:r>
            <a:r>
              <a:rPr lang="es-ES" sz="4267" dirty="0"/>
              <a:t> es </a:t>
            </a:r>
          </a:p>
          <a:p>
            <a:endParaRPr lang="es-ES" sz="4267" dirty="0"/>
          </a:p>
          <a:p>
            <a:pPr marL="0" indent="0">
              <a:buNone/>
            </a:pPr>
            <a:r>
              <a:rPr lang="es-ES" sz="4267" dirty="0"/>
              <a:t>o sea</a:t>
            </a: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27" y="3332989"/>
            <a:ext cx="6656832" cy="512979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2" y="4773149"/>
            <a:ext cx="8185708" cy="5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855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De todos los clientes que adquieren cierto modelo de reproductor mp3, 5% de ellos prefieren la carcasa de color amarillo</a:t>
            </a:r>
          </a:p>
          <a:p>
            <a:r>
              <a:rPr lang="es-ES" dirty="0"/>
              <a:t>Se selecciona aleatoriamente a 15 clientes de entre los que adquirieron reproductores mp3 el último mes</a:t>
            </a:r>
          </a:p>
          <a:p>
            <a:pPr marL="609585" indent="-609585">
              <a:buFont typeface="+mj-lt"/>
              <a:buAutoNum type="alphaLcParenR"/>
            </a:pPr>
            <a:r>
              <a:rPr lang="es-ES" dirty="0"/>
              <a:t>Calcule la probabilidad de que entre 1 y 4 de ellos (ambos inclusive) hayan preferido el color amarillo. </a:t>
            </a:r>
            <a:r>
              <a:rPr lang="es-ES" dirty="0">
                <a:solidFill>
                  <a:srgbClr val="C00000"/>
                </a:solidFill>
              </a:rPr>
              <a:t>R = 0.5362</a:t>
            </a:r>
            <a:r>
              <a:rPr lang="es-ES" dirty="0"/>
              <a:t> </a:t>
            </a:r>
          </a:p>
          <a:p>
            <a:pPr marL="609585" indent="-609585">
              <a:buFont typeface="+mj-lt"/>
              <a:buAutoNum type="alphaLcParenR"/>
            </a:pPr>
            <a:r>
              <a:rPr lang="es-ES" dirty="0"/>
              <a:t>Calcule el número esperado de</a:t>
            </a:r>
            <a:br>
              <a:rPr lang="es-ES" dirty="0"/>
            </a:br>
            <a:r>
              <a:rPr lang="es-ES" dirty="0"/>
              <a:t>unidades amarillas entre las 15</a:t>
            </a:r>
            <a:br>
              <a:rPr lang="es-ES" dirty="0"/>
            </a:br>
            <a:r>
              <a:rPr lang="es-ES" dirty="0"/>
              <a:t>adquiridas. </a:t>
            </a:r>
            <a:r>
              <a:rPr lang="es-ES" dirty="0">
                <a:solidFill>
                  <a:srgbClr val="C00000"/>
                </a:solidFill>
              </a:rPr>
              <a:t>R = 0.75. Aproximadamente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una de las 15 unidades, en promedio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>
                <a:solidFill>
                  <a:srgbClr val="C00000"/>
                </a:solidFill>
              </a:rPr>
              <a:t>será amarilla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80898" name="Picture 2" descr="https://www.latestgadget.com.ph/image/cache/data/MP3,%20MP4,%20Media%20Players/Clip%20mp3%20Player%20with%20LCD-%20Green%202-1700x1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35" y="4509120"/>
            <a:ext cx="297633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30544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Distribución </a:t>
            </a:r>
            <a:r>
              <a:rPr lang="es-MX" dirty="0" err="1"/>
              <a:t>Hipergeométrica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Hipergeométrica</a:t>
            </a:r>
            <a:endParaRPr lang="es-E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4267" dirty="0"/>
              <a:t>Se tiene una población con un número finito de elementos, </a:t>
            </a:r>
            <a:r>
              <a:rPr lang="es-MX" sz="4267" i="1" dirty="0">
                <a:latin typeface="Times New Roman" pitchFamily="18" charset="0"/>
              </a:rPr>
              <a:t>N</a:t>
            </a:r>
          </a:p>
          <a:p>
            <a:r>
              <a:rPr lang="es-MX" sz="4267" dirty="0"/>
              <a:t>Hay </a:t>
            </a:r>
            <a:r>
              <a:rPr lang="es-MX" sz="4267" i="1" dirty="0">
                <a:latin typeface="Times New Roman" pitchFamily="18" charset="0"/>
              </a:rPr>
              <a:t>k</a:t>
            </a:r>
            <a:r>
              <a:rPr lang="es-MX" sz="4267" dirty="0"/>
              <a:t> elementos del tipo 1 y </a:t>
            </a:r>
            <a:r>
              <a:rPr lang="es-MX" sz="4267" i="1" dirty="0">
                <a:latin typeface="Times New Roman" pitchFamily="18" charset="0"/>
              </a:rPr>
              <a:t>N-k</a:t>
            </a:r>
            <a:r>
              <a:rPr lang="es-MX" sz="4267" dirty="0"/>
              <a:t> del tipo 2</a:t>
            </a:r>
          </a:p>
          <a:p>
            <a:r>
              <a:rPr lang="es-MX" sz="4267" dirty="0"/>
              <a:t>Se extraen </a:t>
            </a:r>
            <a:r>
              <a:rPr lang="es-MX" sz="4267" i="1" dirty="0">
                <a:latin typeface="Times New Roman" pitchFamily="18" charset="0"/>
              </a:rPr>
              <a:t>n</a:t>
            </a:r>
            <a:r>
              <a:rPr lang="es-MX" sz="4267" dirty="0"/>
              <a:t> elementos sin reemplazo</a:t>
            </a:r>
          </a:p>
          <a:p>
            <a:r>
              <a:rPr lang="es-MX" sz="4267" dirty="0"/>
              <a:t>Sea </a:t>
            </a:r>
            <a:r>
              <a:rPr lang="es-MX" sz="4267" i="1" dirty="0">
                <a:latin typeface="Times New Roman" pitchFamily="18" charset="0"/>
              </a:rPr>
              <a:t>X</a:t>
            </a:r>
            <a:r>
              <a:rPr lang="es-MX" sz="4267" dirty="0"/>
              <a:t> el número de elementos de tipo 1 entre los extraídos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671FF037-43BF-4A28-9B26-0F504ECFAC5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4924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Hipergeométrica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dirty="0"/>
                  <a:t>Entonces </a:t>
                </a:r>
                <a:r>
                  <a:rPr lang="es-MX" i="1" dirty="0">
                    <a:latin typeface="Times New Roman" pitchFamily="18" charset="0"/>
                  </a:rPr>
                  <a:t>X</a:t>
                </a:r>
                <a:r>
                  <a:rPr lang="es-MX" dirty="0"/>
                  <a:t> se distribuye </a:t>
                </a:r>
                <a:r>
                  <a:rPr lang="es-MX" dirty="0" err="1"/>
                  <a:t>hipergeométrica</a:t>
                </a:r>
                <a:r>
                  <a:rPr lang="es-MX" dirty="0"/>
                  <a:t> con parámetros </a:t>
                </a:r>
                <a:r>
                  <a:rPr lang="es-MX" i="1" dirty="0">
                    <a:latin typeface="Times New Roman" pitchFamily="18" charset="0"/>
                  </a:rPr>
                  <a:t>N</a:t>
                </a:r>
                <a:r>
                  <a:rPr lang="es-MX" dirty="0"/>
                  <a:t>, </a:t>
                </a:r>
                <a:r>
                  <a:rPr lang="es-MX" i="1" dirty="0">
                    <a:latin typeface="Times New Roman" pitchFamily="18" charset="0"/>
                  </a:rPr>
                  <a:t>k</a:t>
                </a:r>
                <a:r>
                  <a:rPr lang="es-MX" dirty="0"/>
                  <a:t> y </a:t>
                </a:r>
                <a:r>
                  <a:rPr lang="es-MX" i="1" dirty="0">
                    <a:latin typeface="Times New Roman" pitchFamily="18" charset="0"/>
                  </a:rPr>
                  <a:t>n,</a:t>
                </a:r>
                <a:r>
                  <a:rPr lang="es-MX" dirty="0">
                    <a:latin typeface="Times New Roman" pitchFamily="18" charset="0"/>
                  </a:rPr>
                  <a:t> lo cual se representa con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𝐻𝑖𝑝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s-MX" i="1" dirty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MX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MX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b="0" i="1" smtClean="0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s-MX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s-ES" i="1" dirty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/>
                            </a:rPr>
                            <m:t>𝑛𝑘</m:t>
                          </m:r>
                        </m:num>
                        <m:den>
                          <m:r>
                            <a:rPr lang="es-MX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MX" b="0" i="1" dirty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/>
                            </a:rPr>
                            <m:t>𝑛𝑘</m:t>
                          </m:r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000" r="-1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671FF037-43BF-4A28-9B26-0F504ECFAC5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972507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AB22A-D709-4BF9-9FF7-78EA0E10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Coeficientes binomiales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58C1855-163E-4DB6-9CD6-94F22422E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ES" dirty="0"/>
                  <a:t>Recuerde que el coeficiente binomial se define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s-MX" dirty="0"/>
              </a:p>
              <a:p>
                <a:r>
                  <a:rPr lang="es-MX" dirty="0"/>
                  <a:t>Recuerde también que las siguientes propiedades se cumplen: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MX" dirty="0"/>
              </a:p>
              <a:p>
                <a:pPr lvl="1"/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58C1855-163E-4DB6-9CD6-94F22422E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4BC472-6A03-4061-A8D3-D1444F57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CC4D8-709E-4169-82FB-B8FA2A4A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82831B-C84A-47B3-8B91-37141E86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0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765203" y="219817"/>
            <a:ext cx="4445000" cy="1580199"/>
            <a:chOff x="5823902" y="248280"/>
            <a:chExt cx="3333750" cy="1580198"/>
          </a:xfrm>
        </p:grpSpPr>
        <p:pic>
          <p:nvPicPr>
            <p:cNvPr id="10" name="Picture 372" descr="http://momath.org/wp-content/uploads/2015/09/urn2_small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902" y="248280"/>
              <a:ext cx="3333750" cy="158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1 Elipse"/>
            <p:cNvSpPr>
              <a:spLocks noChangeAspect="1"/>
            </p:cNvSpPr>
            <p:nvPr/>
          </p:nvSpPr>
          <p:spPr>
            <a:xfrm>
              <a:off x="6746471" y="1422893"/>
              <a:ext cx="396944" cy="3969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s-MX" sz="3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3733" dirty="0"/>
              <a:t>Se sacan dos bolas de manera sucesiva sin reemplazo de una urna que contiene cuatro bolas rojas y tres negras</a:t>
            </a:r>
          </a:p>
          <a:p>
            <a:r>
              <a:rPr lang="es-ES" sz="3733" dirty="0"/>
              <a:t>Sea </a:t>
            </a:r>
            <a:r>
              <a:rPr lang="es-ES" sz="3733" i="1" dirty="0">
                <a:latin typeface="Times New Roman" pitchFamily="18" charset="0"/>
              </a:rPr>
              <a:t>X</a:t>
            </a:r>
            <a:r>
              <a:rPr lang="es-ES" sz="3733" dirty="0"/>
              <a:t> el número de bolas rojas extraídas</a:t>
            </a:r>
          </a:p>
          <a:p>
            <a:pPr marL="742950" indent="-742950">
              <a:buFont typeface="+mj-lt"/>
              <a:buAutoNum type="alphaLcParenR"/>
            </a:pPr>
            <a:r>
              <a:rPr lang="es-ES" sz="3733" dirty="0"/>
              <a:t>Obtenga la distribución de probabilidad de </a:t>
            </a:r>
            <a:r>
              <a:rPr lang="es-ES" sz="3733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742950" indent="-742950">
              <a:buFont typeface="+mj-lt"/>
              <a:buAutoNum type="alphaLcParenR"/>
            </a:pPr>
            <a:r>
              <a:rPr lang="es-ES" sz="3733" dirty="0"/>
              <a:t>Calcule el número esperado de bolas rojas entre las extraídas</a:t>
            </a:r>
          </a:p>
          <a:p>
            <a:pPr marL="742950" indent="-742950">
              <a:buFont typeface="+mj-lt"/>
              <a:buAutoNum type="alphaLcParenR"/>
            </a:pPr>
            <a:r>
              <a:rPr lang="es-ES" sz="3800" dirty="0"/>
              <a:t>Calcule la varianza del número de bolas rojas extraídas en la muestra</a:t>
            </a:r>
          </a:p>
          <a:p>
            <a:endParaRPr lang="es-ES" sz="3733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2462C713-AC52-450E-B70A-285538CDB79B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40883"/>
      </p:ext>
    </p:extLst>
  </p:cSld>
  <p:clrMapOvr>
    <a:masterClrMapping/>
  </p:clrMapOvr>
  <p:transition spd="slow">
    <p:push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LcParenR"/>
                </a:pPr>
                <a:r>
                  <a:rPr lang="es-MX" dirty="0"/>
                  <a:t>Tenemos que </a:t>
                </a:r>
                <a:br>
                  <a:rPr lang="es-MX" dirty="0"/>
                </a:b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s-MX" i="1">
                        <a:latin typeface="Cambria Math"/>
                      </a:rPr>
                      <m:t>;  </m:t>
                    </m:r>
                    <m:r>
                      <a:rPr lang="es-MX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0,</m:t>
                        </m:r>
                        <m:r>
                          <a:rPr lang="es-MX" i="1">
                            <a:latin typeface="Cambria Math"/>
                          </a:rPr>
                          <m:t>𝑘</m:t>
                        </m:r>
                        <m:r>
                          <a:rPr lang="es-MX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MX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s-MX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s-MX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s-ES"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65174FC-F2C9-410A-A409-6CCB682CCED5}"/>
                  </a:ext>
                </a:extLst>
              </p14:cNvPr>
              <p14:cNvContentPartPr/>
              <p14:nvPr/>
            </p14:nvContentPartPr>
            <p14:xfrm>
              <a:off x="3600360" y="5765760"/>
              <a:ext cx="5956920" cy="8640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65174FC-F2C9-410A-A409-6CCB682CCE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000" y="5756400"/>
                <a:ext cx="5975640" cy="8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730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s-MX" dirty="0"/>
                  <a:t>Las probabilidades para los valores de X son:</a:t>
                </a: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0!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4−0</m:t>
                                    </m:r>
                                  </m:e>
                                </m:d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0!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2!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=0.1429</m:t>
                      </m:r>
                    </m:oMath>
                  </m:oMathPara>
                </a14:m>
                <a:endParaRPr lang="es-MX" b="0" dirty="0"/>
              </a:p>
              <a:p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4−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0.5714</m:t>
                      </m:r>
                    </m:oMath>
                  </m:oMathPara>
                </a14:m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4−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2857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9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58033"/>
              </p:ext>
            </p:extLst>
          </p:nvPr>
        </p:nvGraphicFramePr>
        <p:xfrm>
          <a:off x="9259805" y="381000"/>
          <a:ext cx="287382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91">
                  <a:extLst>
                    <a:ext uri="{9D8B030D-6E8A-4147-A177-3AD203B41FA5}">
                      <a16:colId xmlns:a16="http://schemas.microsoft.com/office/drawing/2014/main" val="1854500379"/>
                    </a:ext>
                  </a:extLst>
                </a:gridCol>
                <a:gridCol w="2053738">
                  <a:extLst>
                    <a:ext uri="{9D8B030D-6E8A-4147-A177-3AD203B41FA5}">
                      <a16:colId xmlns:a16="http://schemas.microsoft.com/office/drawing/2014/main" val="138703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20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0.1429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5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0.5714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0.2857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1.0000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359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𝐻𝑖𝑝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7,4,2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44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514350" indent="-514350">
                  <a:buFont typeface="+mj-lt"/>
                  <a:buAutoNum type="alphaLcParenR" startAt="3"/>
                </a:pPr>
                <a:r>
                  <a:rPr lang="es-MX" sz="4400" dirty="0"/>
                  <a:t>El valor esperado de X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num>
                        <m:den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MX" sz="4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s-MX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=1.1429</m:t>
                      </m:r>
                    </m:oMath>
                  </m:oMathPara>
                </a14:m>
                <a:endParaRPr lang="es-MX" sz="4400" b="0" dirty="0"/>
              </a:p>
              <a:p>
                <a:pPr marL="742950" indent="-742950">
                  <a:buFont typeface="+mj-lt"/>
                  <a:buAutoNum type="alphaLcParenR" startAt="4"/>
                </a:pPr>
                <a:r>
                  <a:rPr lang="es-MX" sz="4400" b="0" dirty="0"/>
                  <a:t>La varianza de X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400" b="0" i="1" smtClean="0">
                              <a:latin typeface="Cambria Math"/>
                            </a:rPr>
                            <m:t>𝑛𝑘</m:t>
                          </m:r>
                          <m:d>
                            <m:dPr>
                              <m:ctrlPr>
                                <a:rPr lang="es-MX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sz="4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sz="4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ctrlPr>
                                <a:rPr lang="es-MX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sz="4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MX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4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s-MX" sz="4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MX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sz="44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2(4)(7−4)(7−2)</m:t>
                          </m:r>
                        </m:num>
                        <m:den>
                          <m:sSup>
                            <m:sSupPr>
                              <m:ctrlP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(7−1)</m:t>
                          </m:r>
                        </m:den>
                      </m:f>
                    </m:oMath>
                  </m:oMathPara>
                </a14:m>
                <a:endParaRPr lang="es-ES" sz="4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2(4)(3)(5)</m:t>
                          </m:r>
                        </m:num>
                        <m:den>
                          <m:sSup>
                            <m:sSupPr>
                              <m:ctrlP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(6)</m:t>
                          </m:r>
                        </m:den>
                      </m:f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=0.4082</m:t>
                      </m:r>
                    </m:oMath>
                  </m:oMathPara>
                </a14:m>
                <a:endParaRPr lang="es-ES" sz="4400" b="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2" t="-3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/>
        </p:nvGraphicFramePr>
        <p:xfrm>
          <a:off x="9318171" y="423672"/>
          <a:ext cx="287382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91">
                  <a:extLst>
                    <a:ext uri="{9D8B030D-6E8A-4147-A177-3AD203B41FA5}">
                      <a16:colId xmlns:a16="http://schemas.microsoft.com/office/drawing/2014/main" val="1854500379"/>
                    </a:ext>
                  </a:extLst>
                </a:gridCol>
                <a:gridCol w="2053738">
                  <a:extLst>
                    <a:ext uri="{9D8B030D-6E8A-4147-A177-3AD203B41FA5}">
                      <a16:colId xmlns:a16="http://schemas.microsoft.com/office/drawing/2014/main" val="138703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20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0.1429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5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0.5714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0.2857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1.0000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359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𝐻𝑖𝑝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7,4,2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1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www.techsuplex.com/wp-content/uploads/2015/07/Compu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7" y="5229200"/>
            <a:ext cx="3386667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s-ES" sz="4267" dirty="0"/>
              <a:t>Un embarque de ocho computadoras personales del mismo tipo para una tienda contiene tres que están defectuosas</a:t>
            </a:r>
          </a:p>
          <a:p>
            <a:r>
              <a:rPr lang="es-ES" sz="4267" dirty="0"/>
              <a:t>Una escuela compra dos de esas computadoras que se eligen aleatoriamente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8BBB7FF4-D178-4DA6-B60B-E3F99F611711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0098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Bernoulli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267" dirty="0"/>
              <a:t>Si </a:t>
            </a:r>
            <a:r>
              <a:rPr lang="es-ES" sz="4267" i="1" dirty="0">
                <a:latin typeface="Times New Roman" pitchFamily="18" charset="0"/>
              </a:rPr>
              <a:t>X</a:t>
            </a:r>
            <a:r>
              <a:rPr lang="es-ES" sz="4267" dirty="0"/>
              <a:t> es una variable aleatoria Bernoulli, entonces se puede demostrar que su valor esperado y varianza están dados, respectivamente, por:</a:t>
            </a:r>
          </a:p>
          <a:p>
            <a:endParaRPr lang="es-ES" sz="4267" dirty="0"/>
          </a:p>
          <a:p>
            <a:pPr marL="0" indent="0">
              <a:buNone/>
            </a:pPr>
            <a:r>
              <a:rPr lang="es-ES" sz="4267" dirty="0"/>
              <a:t>y</a:t>
            </a:r>
          </a:p>
          <a:p>
            <a:endParaRPr lang="es-MX" sz="4267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02" y="4533803"/>
            <a:ext cx="2593239" cy="45537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5757939"/>
            <a:ext cx="4970679" cy="4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5838"/>
      </p:ext>
    </p:extLst>
  </p:cSld>
  <p:clrMapOvr>
    <a:masterClrMapping/>
  </p:clrMapOvr>
  <p:transition spd="slow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www.techsuplex.com/wp-content/uploads/2015/07/Compu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7" y="5229200"/>
            <a:ext cx="3386667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s-ES" sz="2933" dirty="0"/>
              <a:t>Encuentre</a:t>
            </a:r>
          </a:p>
          <a:p>
            <a:pPr marL="609585" indent="-609585">
              <a:buFont typeface="+mj-lt"/>
              <a:buAutoNum type="alphaLcParenR"/>
            </a:pPr>
            <a:r>
              <a:rPr lang="es-ES" sz="2933" dirty="0"/>
              <a:t>La distribución de probabilidad para el número de computadoras defectuosas entre las que compró la escuela</a:t>
            </a:r>
          </a:p>
          <a:p>
            <a:pPr marL="609585" indent="-609585">
              <a:buFont typeface="+mj-lt"/>
              <a:buAutoNum type="alphaLcParenR"/>
            </a:pPr>
            <a:r>
              <a:rPr lang="es-ES" sz="2933" dirty="0"/>
              <a:t>El número esperado de computadoras defectuosas entre las compradas </a:t>
            </a:r>
            <a:r>
              <a:rPr lang="es-ES" sz="2933" dirty="0">
                <a:solidFill>
                  <a:srgbClr val="FF0000"/>
                </a:solidFill>
              </a:rPr>
              <a:t>R = 0.75</a:t>
            </a:r>
          </a:p>
          <a:p>
            <a:pPr marL="609585" indent="-609585">
              <a:buFont typeface="+mj-lt"/>
              <a:buAutoNum type="alphaLcParenR"/>
            </a:pPr>
            <a:r>
              <a:rPr lang="es-ES" sz="2933" dirty="0"/>
              <a:t>La varianza del número de computadoras</a:t>
            </a:r>
            <a:br>
              <a:rPr lang="es-ES" sz="2933" dirty="0"/>
            </a:br>
            <a:r>
              <a:rPr lang="es-ES" sz="2933" dirty="0"/>
              <a:t>defectuosas adquiridas </a:t>
            </a:r>
            <a:r>
              <a:rPr lang="es-ES" sz="2933" dirty="0">
                <a:solidFill>
                  <a:srgbClr val="FF0000"/>
                </a:solidFill>
              </a:rPr>
              <a:t>R = 0.4018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8BBB7FF4-D178-4DA6-B60B-E3F99F611711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34963"/>
      </p:ext>
    </p:extLst>
  </p:cSld>
  <p:clrMapOvr>
    <a:masterClrMapping/>
  </p:clrMapOvr>
  <p:transition spd="slow">
    <p:push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LcParenR"/>
                </a:pPr>
                <a:r>
                  <a:rPr lang="es-MX" dirty="0"/>
                  <a:t>Tenemos que </a:t>
                </a:r>
                <a:br>
                  <a:rPr lang="es-MX" dirty="0"/>
                </a:b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s-MX" i="1">
                        <a:latin typeface="Cambria Math"/>
                      </a:rPr>
                      <m:t>;  </m:t>
                    </m:r>
                    <m:r>
                      <a:rPr lang="es-MX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0,</m:t>
                        </m:r>
                        <m:r>
                          <a:rPr lang="es-MX" i="1">
                            <a:latin typeface="Cambria Math"/>
                          </a:rPr>
                          <m:t>𝑘</m:t>
                        </m:r>
                        <m:r>
                          <a:rPr lang="es-MX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s-MX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s-MX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24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Utilizando PQRS tenemos que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13656"/>
              </p:ext>
            </p:extLst>
          </p:nvPr>
        </p:nvGraphicFramePr>
        <p:xfrm>
          <a:off x="1135017" y="2575560"/>
          <a:ext cx="319274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098">
                  <a:extLst>
                    <a:ext uri="{9D8B030D-6E8A-4147-A177-3AD203B41FA5}">
                      <a16:colId xmlns:a16="http://schemas.microsoft.com/office/drawing/2014/main" val="1854500379"/>
                    </a:ext>
                  </a:extLst>
                </a:gridCol>
                <a:gridCol w="2281646">
                  <a:extLst>
                    <a:ext uri="{9D8B030D-6E8A-4147-A177-3AD203B41FA5}">
                      <a16:colId xmlns:a16="http://schemas.microsoft.com/office/drawing/2014/main" val="138703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0.3571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5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0.5357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0.1071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35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00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s-MX" dirty="0"/>
                  <a:t>El número esperado de computadoras defectuosas entre las compradas es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s-MX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 panose="02040503050406030204" pitchFamily="18" charset="0"/>
                          </a:rPr>
                          <m:t>𝑛𝑘</m:t>
                        </m:r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=0. 75</m:t>
                    </m:r>
                  </m:oMath>
                </a14:m>
                <a:endParaRPr lang="es-MX" dirty="0"/>
              </a:p>
              <a:p>
                <a:pPr marL="514350" indent="-514350">
                  <a:buFont typeface="+mj-lt"/>
                  <a:buAutoNum type="alphaLcParenR" startAt="2"/>
                </a:pPr>
                <a:r>
                  <a:rPr lang="es-MX" dirty="0"/>
                  <a:t>La varianza del número de computadoras defectuosas entre las compradas es </a:t>
                </a:r>
                <a:br>
                  <a:rPr lang="es-MX" dirty="0"/>
                </a:b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𝑛𝑘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(8−3)(8−2)</m:t>
                        </m:r>
                      </m:num>
                      <m:den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(8−1)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=0.402</m:t>
                    </m:r>
                  </m:oMath>
                </a14:m>
                <a:endParaRPr lang="es-MX" dirty="0"/>
              </a:p>
              <a:p>
                <a:pPr marL="514350" indent="-514350">
                  <a:buFont typeface="+mj-lt"/>
                  <a:buAutoNum type="alphaLcParenR" startAt="2"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4" t="-1625" r="-20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56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3733" dirty="0"/>
              <a:t>Un lote de 100 piezas metálicas contiene 3 defectuosas</a:t>
            </a:r>
          </a:p>
          <a:p>
            <a:r>
              <a:rPr lang="es-MX" sz="3733" dirty="0"/>
              <a:t>Para realizar el control de calidad del lote, se elige aleatoriamente una muestra de 10 piezas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733" dirty="0"/>
              <a:t>Obtenga la distribución de probabilidad del número de piezas defectuosas en la muestra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733" dirty="0"/>
              <a:t>Calcule el número esperado de piezas defectuosas en la muestra </a:t>
            </a:r>
            <a:r>
              <a:rPr lang="es-MX" sz="3733" dirty="0">
                <a:solidFill>
                  <a:srgbClr val="FF0000"/>
                </a:solidFill>
              </a:rPr>
              <a:t>R = 0.3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733" dirty="0"/>
              <a:t>¿Qué cantidad de piezas defectuosas en la muestra consideraría aceptable suponiendo que efectivamente hay cuando mucho 3 en el lote? </a:t>
            </a:r>
            <a:r>
              <a:rPr lang="es-MX" sz="3733" dirty="0">
                <a:solidFill>
                  <a:srgbClr val="FF0000"/>
                </a:solidFill>
              </a:rPr>
              <a:t>R = 0 o 1 piezas, puesto que la probabilidad de que eso ocurra es 0.9742. La probabilidad de 2 defectuosas es 0.025, que es pequeña.</a:t>
            </a:r>
            <a:br>
              <a:rPr lang="es-MX" sz="3733" dirty="0">
                <a:solidFill>
                  <a:srgbClr val="FF0000"/>
                </a:solidFill>
              </a:rPr>
            </a:br>
            <a:r>
              <a:rPr lang="es-MX" sz="3733" dirty="0">
                <a:solidFill>
                  <a:srgbClr val="FF0000"/>
                </a:solidFill>
              </a:rPr>
              <a:t>Podría optarse por una revisión al 100%.</a:t>
            </a:r>
            <a:br>
              <a:rPr lang="es-MX" sz="3733" dirty="0">
                <a:solidFill>
                  <a:srgbClr val="FF0000"/>
                </a:solidFill>
              </a:rPr>
            </a:br>
            <a:r>
              <a:rPr lang="es-MX" sz="3733" dirty="0">
                <a:solidFill>
                  <a:srgbClr val="FF0000"/>
                </a:solidFill>
              </a:rPr>
              <a:t>La probabilidad de que haya 3 defectuosas en la muestra es de 0.0007, que es muy pequeña.</a:t>
            </a:r>
            <a:br>
              <a:rPr lang="es-MX" sz="3733" dirty="0">
                <a:solidFill>
                  <a:srgbClr val="FF0000"/>
                </a:solidFill>
              </a:rPr>
            </a:br>
            <a:r>
              <a:rPr lang="es-MX" sz="3733" dirty="0">
                <a:solidFill>
                  <a:srgbClr val="FF0000"/>
                </a:solidFill>
              </a:rPr>
              <a:t>Si hubiera 3 defectuosas en la muestra, se rechaza el lote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73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LcParenR"/>
                </a:pPr>
                <a:r>
                  <a:rPr lang="es-MX" dirty="0"/>
                  <a:t>La </a:t>
                </a:r>
                <a:r>
                  <a:rPr lang="es-MX" dirty="0" err="1"/>
                  <a:t>fmp</a:t>
                </a:r>
                <a:r>
                  <a:rPr lang="es-MX" dirty="0"/>
                  <a:t> para el número de defectuosos en la muestra es </a:t>
                </a:r>
                <a:br>
                  <a:rPr lang="es-MX" dirty="0"/>
                </a:b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s-MX" i="1">
                        <a:latin typeface="Cambria Math"/>
                      </a:rPr>
                      <m:t>;  </m:t>
                    </m:r>
                    <m:r>
                      <a:rPr lang="es-MX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0,</m:t>
                        </m:r>
                        <m:r>
                          <a:rPr lang="es-MX" i="1">
                            <a:latin typeface="Cambria Math"/>
                          </a:rPr>
                          <m:t>𝑘</m:t>
                        </m:r>
                        <m:r>
                          <a:rPr lang="es-MX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s-MX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10</m:t>
                          </m:r>
                          <m:r>
                            <a:rPr lang="es-MX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97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61,700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9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s-MX" dirty="0"/>
              <a:t>Usando  PQRS vemos que la distribución de probabilidad para el número de defectuosos en la muestra 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08409"/>
              </p:ext>
            </p:extLst>
          </p:nvPr>
        </p:nvGraphicFramePr>
        <p:xfrm>
          <a:off x="1468489" y="3178628"/>
          <a:ext cx="553523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72">
                  <a:extLst>
                    <a:ext uri="{9D8B030D-6E8A-4147-A177-3AD203B41FA5}">
                      <a16:colId xmlns:a16="http://schemas.microsoft.com/office/drawing/2014/main" val="3012265247"/>
                    </a:ext>
                  </a:extLst>
                </a:gridCol>
                <a:gridCol w="1543368">
                  <a:extLst>
                    <a:ext uri="{9D8B030D-6E8A-4147-A177-3AD203B41FA5}">
                      <a16:colId xmlns:a16="http://schemas.microsoft.com/office/drawing/2014/main" val="617548523"/>
                    </a:ext>
                  </a:extLst>
                </a:gridCol>
                <a:gridCol w="742817">
                  <a:extLst>
                    <a:ext uri="{9D8B030D-6E8A-4147-A177-3AD203B41FA5}">
                      <a16:colId xmlns:a16="http://schemas.microsoft.com/office/drawing/2014/main" val="381262787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3723322058"/>
                    </a:ext>
                  </a:extLst>
                </a:gridCol>
                <a:gridCol w="2175339">
                  <a:extLst>
                    <a:ext uri="{9D8B030D-6E8A-4147-A177-3AD203B41FA5}">
                      <a16:colId xmlns:a16="http://schemas.microsoft.com/office/drawing/2014/main" val="4006480028"/>
                    </a:ext>
                  </a:extLst>
                </a:gridCol>
              </a:tblGrid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72036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0.7265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31294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0.2477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2927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77207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96622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76323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0.9999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72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43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400" dirty="0"/>
                  <a:t>El número esperado de defectuosos en la muestra es </a:t>
                </a:r>
                <a14:m>
                  <m:oMath xmlns:m="http://schemas.openxmlformats.org/officeDocument/2006/math"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num>
                      <m:den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MX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s-MX" sz="4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2750" r="-1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79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Distribución </a:t>
            </a:r>
            <a:r>
              <a:rPr lang="es-MX" dirty="0" err="1"/>
              <a:t>poisson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2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Poisson</a:t>
            </a:r>
            <a:endParaRPr lang="es-MX" dirty="0"/>
          </a:p>
        </p:txBody>
      </p:sp>
      <p:sp>
        <p:nvSpPr>
          <p:cNvPr id="18435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sz="3467" dirty="0"/>
              <a:t>Consideremos un tipo de eventos “raros”, en cuanto a que su probabilidad de ocurrir puede considerarse pequeña</a:t>
            </a:r>
          </a:p>
          <a:p>
            <a:r>
              <a:rPr lang="es-MX" sz="3467" dirty="0"/>
              <a:t>Pensemos que la tasa de ocurrencia de tales eventos en un intervalo de tiempo, longitud, masa, volumen, </a:t>
            </a:r>
            <a:r>
              <a:rPr lang="es-MX" sz="3467" dirty="0" err="1"/>
              <a:t>etc</a:t>
            </a:r>
            <a:r>
              <a:rPr lang="es-MX" sz="3467" dirty="0"/>
              <a:t>, es constante e igual a </a:t>
            </a:r>
            <a:r>
              <a:rPr lang="es-MX" sz="3467" dirty="0">
                <a:sym typeface="Symbol"/>
              </a:rPr>
              <a:t></a:t>
            </a:r>
          </a:p>
          <a:p>
            <a:r>
              <a:rPr lang="es-MX" sz="3467" dirty="0">
                <a:sym typeface="Symbol"/>
              </a:rPr>
              <a:t>Consideremos, también, que  </a:t>
            </a:r>
            <a:r>
              <a:rPr lang="es-MX" sz="3467" dirty="0"/>
              <a:t>depende solamente del tamaño del intervalo; en particular es directamente proporcional a dicho tamaño</a:t>
            </a:r>
          </a:p>
        </p:txBody>
      </p:sp>
      <p:sp>
        <p:nvSpPr>
          <p:cNvPr id="18436" name="3 Marcador de fecha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MX" sz="1867">
                <a:solidFill>
                  <a:srgbClr val="242852"/>
                </a:solidFill>
                <a:latin typeface="Arial Narrow" pitchFamily="34" charset="0"/>
              </a:rPr>
              <a:t>v2.5:1016</a:t>
            </a:r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18437" name="4 Marcador de pie de página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sz="1867">
                <a:solidFill>
                  <a:srgbClr val="242852"/>
                </a:solidFill>
                <a:latin typeface="Arial Narrow" pitchFamily="34" charset="0"/>
              </a:rPr>
              <a:t>Distribuciones Discretas de Probabilidad</a:t>
            </a:r>
          </a:p>
        </p:txBody>
      </p:sp>
      <p:sp>
        <p:nvSpPr>
          <p:cNvPr id="1843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fld id="{D5A6B51B-9075-4189-A245-4B46B71B69A0}" type="slidenum">
              <a:rPr lang="es-ES" sz="1867">
                <a:solidFill>
                  <a:srgbClr val="242852"/>
                </a:solidFill>
                <a:latin typeface="Arial Narrow" pitchFamily="34" charset="0"/>
              </a:rPr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8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sz="3733" dirty="0"/>
                  <a:t>Considere el experimento de lanzar una moneda y sea </a:t>
                </a:r>
                <a:r>
                  <a:rPr lang="es-MX" sz="3733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á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𝑔𝑢𝑖𝑙𝑎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0.5</m:t>
                        </m:r>
                      </m:e>
                    </m:d>
                  </m:oMath>
                </a14:m>
                <a:r>
                  <a:rPr lang="es-MX" sz="3733" dirty="0"/>
                  <a:t>, así que su función de</a:t>
                </a:r>
                <a:br>
                  <a:rPr lang="es-MX" sz="3733" dirty="0"/>
                </a:br>
                <a:r>
                  <a:rPr lang="es-MX" sz="3733" dirty="0"/>
                  <a:t>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sz="3733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0.5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0.5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=0.5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=0.5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0.5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=0.25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2750" b="-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5778" name="Picture 2" descr="http://four-bears.weebly.com/uploads/8/9/5/3/8953518/_____2226054_or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95" y="2546608"/>
            <a:ext cx="2499360" cy="18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23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Poisson</a:t>
            </a:r>
            <a:endParaRPr lang="es-MX" dirty="0"/>
          </a:p>
        </p:txBody>
      </p:sp>
      <p:sp>
        <p:nvSpPr>
          <p:cNvPr id="18435" name="2 Marcador de contenido"/>
          <p:cNvSpPr>
            <a:spLocks noGrp="1"/>
          </p:cNvSpPr>
          <p:nvPr>
            <p:ph idx="1"/>
          </p:nvPr>
        </p:nvSpPr>
        <p:spPr>
          <a:xfrm>
            <a:off x="609600" y="1528531"/>
            <a:ext cx="10972800" cy="4876800"/>
          </a:xfrm>
        </p:spPr>
        <p:txBody>
          <a:bodyPr>
            <a:normAutofit/>
          </a:bodyPr>
          <a:lstStyle/>
          <a:p>
            <a:r>
              <a:rPr lang="es-MX" sz="4800" dirty="0"/>
              <a:t>Sea </a:t>
            </a:r>
            <a:r>
              <a:rPr lang="es-MX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4800" dirty="0"/>
              <a:t> la variable que cuenta el número de ocurrencias de tales eventos en un cierto lapso</a:t>
            </a:r>
          </a:p>
          <a:p>
            <a:r>
              <a:rPr lang="es-MX" sz="4800" dirty="0"/>
              <a:t>Se puede mostrar que la variable </a:t>
            </a:r>
            <a:r>
              <a:rPr lang="es-MX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4800" dirty="0"/>
              <a:t> sigue la distribución de </a:t>
            </a:r>
            <a:r>
              <a:rPr lang="es-MX" sz="4800" dirty="0" err="1"/>
              <a:t>Poisson</a:t>
            </a:r>
            <a:r>
              <a:rPr lang="es-MX" sz="4800" dirty="0"/>
              <a:t> con parámetro </a:t>
            </a:r>
            <a:r>
              <a:rPr lang="es-MX" sz="4800" dirty="0">
                <a:sym typeface="Symbol"/>
              </a:rPr>
              <a:t></a:t>
            </a:r>
            <a:endParaRPr lang="es-MX" sz="4800" dirty="0"/>
          </a:p>
        </p:txBody>
      </p:sp>
      <p:sp>
        <p:nvSpPr>
          <p:cNvPr id="18436" name="3 Marcador de fecha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MX" sz="1867">
                <a:solidFill>
                  <a:srgbClr val="242852"/>
                </a:solidFill>
                <a:latin typeface="Arial Narrow" pitchFamily="34" charset="0"/>
              </a:rPr>
              <a:t>v2.5:1016</a:t>
            </a:r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18437" name="4 Marcador de pie de página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sz="1867">
                <a:solidFill>
                  <a:srgbClr val="242852"/>
                </a:solidFill>
                <a:latin typeface="Arial Narrow" pitchFamily="34" charset="0"/>
              </a:rPr>
              <a:t>Distribuciones Discretas de Probabilidad</a:t>
            </a:r>
          </a:p>
        </p:txBody>
      </p:sp>
      <p:sp>
        <p:nvSpPr>
          <p:cNvPr id="1843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fld id="{D5A6B51B-9075-4189-A245-4B46B71B69A0}" type="slidenum">
              <a:rPr lang="es-ES" sz="1867">
                <a:solidFill>
                  <a:srgbClr val="242852"/>
                </a:solidFill>
                <a:latin typeface="Arial Narrow" pitchFamily="34" charset="0"/>
              </a:rPr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86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Poisson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sz="4267" dirty="0"/>
                  <a:t>Si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𝑋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𝑃𝑜𝑖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s-MX" sz="4267" dirty="0"/>
                  <a:t>, entonces su </a:t>
                </a:r>
                <a:r>
                  <a:rPr lang="es-MX" sz="4267" dirty="0" err="1"/>
                  <a:t>fmp</a:t>
                </a:r>
                <a:r>
                  <a:rPr lang="es-MX" sz="4267" dirty="0"/>
                  <a:t> es</a:t>
                </a:r>
                <a:endParaRPr lang="es-MX" sz="4267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42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267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s-MX" sz="4267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42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267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sz="4267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sz="4267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  <m:r>
                            <a:rPr lang="es-MX" sz="4267" i="1">
                              <a:latin typeface="Cambria Math"/>
                            </a:rPr>
                            <m:t>!</m:t>
                          </m:r>
                        </m:den>
                      </m:f>
                      <m:r>
                        <a:rPr lang="es-MX" sz="4267" i="1">
                          <a:latin typeface="Cambria Math"/>
                        </a:rPr>
                        <m:t>;</m:t>
                      </m:r>
                      <m:r>
                        <a:rPr lang="es-MX" sz="4267" i="1">
                          <a:latin typeface="Cambria Math"/>
                        </a:rPr>
                        <m:t>𝑥</m:t>
                      </m:r>
                      <m:r>
                        <a:rPr lang="es-MX" sz="4267" i="1">
                          <a:latin typeface="Cambria Math"/>
                        </a:rPr>
                        <m:t>=0,1,2,…</m:t>
                      </m:r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Su valor esperado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  <a:ea typeface="Cambria Math"/>
                        </a:rPr>
                        <m:t>𝜆</m:t>
                      </m:r>
                    </m:oMath>
                  </m:oMathPara>
                </a14:m>
                <a:endParaRPr lang="es-MX" sz="4267" dirty="0">
                  <a:ea typeface="Cambria Math"/>
                </a:endParaRPr>
              </a:p>
              <a:p>
                <a:r>
                  <a:rPr lang="es-MX" sz="4267" dirty="0"/>
                  <a:t>Su varianza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  <a:ea typeface="Cambria Math"/>
                        </a:rPr>
                        <m:t>𝜆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6319"/>
      </p:ext>
    </p:extLst>
  </p:cSld>
  <p:clrMapOvr>
    <a:masterClrMapping/>
  </p:clrMapOvr>
  <p:transition spd="slow">
    <p:cover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5751" lvl="1" indent="0">
              <a:buNone/>
            </a:pPr>
            <a:r>
              <a:rPr lang="es-MX" dirty="0"/>
              <a:t>En la revisión de asientos contables de una gran empresa se encuentra que en promedio hay un error en la suma cada 50 páginas. Calcule la probabilidad de</a:t>
            </a:r>
          </a:p>
          <a:p>
            <a:pPr marL="975336" lvl="1" indent="-609585">
              <a:buFont typeface="+mj-lt"/>
              <a:buAutoNum type="alphaLcParenR"/>
            </a:pPr>
            <a:r>
              <a:rPr lang="es-MX" dirty="0"/>
              <a:t>Encontrar al menos un error en las siguientes 50 páginas </a:t>
            </a:r>
            <a:r>
              <a:rPr lang="es-MX" dirty="0">
                <a:solidFill>
                  <a:srgbClr val="C00000"/>
                </a:solidFill>
              </a:rPr>
              <a:t>R= 0.6321</a:t>
            </a:r>
            <a:endParaRPr lang="es-MX" dirty="0"/>
          </a:p>
          <a:p>
            <a:pPr marL="975336" lvl="1" indent="-609585">
              <a:buFont typeface="+mj-lt"/>
              <a:buAutoNum type="alphaLcParenR"/>
            </a:pPr>
            <a:r>
              <a:rPr lang="es-MX" dirty="0"/>
              <a:t>Observar menos de dos errores en las siguientes 50 páginas</a:t>
            </a:r>
            <a:br>
              <a:rPr lang="es-MX" dirty="0"/>
            </a:br>
            <a:r>
              <a:rPr lang="es-MX" dirty="0">
                <a:solidFill>
                  <a:srgbClr val="C00000"/>
                </a:solidFill>
              </a:rPr>
              <a:t>R= 0.7358</a:t>
            </a:r>
          </a:p>
          <a:p>
            <a:pPr marL="975336" lvl="1" indent="-609585">
              <a:buFont typeface="+mj-lt"/>
              <a:buAutoNum type="alphaLcParenR"/>
            </a:pPr>
            <a:r>
              <a:rPr lang="es-MX" dirty="0"/>
              <a:t>Que se encuentre exactamente un error en las siguientes 100 páginas</a:t>
            </a:r>
            <a:br>
              <a:rPr lang="es-MX" dirty="0"/>
            </a:br>
            <a:r>
              <a:rPr lang="es-MX" dirty="0">
                <a:solidFill>
                  <a:srgbClr val="C00000"/>
                </a:solidFill>
              </a:rPr>
              <a:t>R= 0.2707</a:t>
            </a:r>
          </a:p>
          <a:p>
            <a:pPr marL="975336" lvl="1" indent="-609585">
              <a:buFont typeface="+mj-lt"/>
              <a:buAutoNum type="alphaLcParenR"/>
            </a:pPr>
            <a:r>
              <a:rPr lang="es-MX" dirty="0"/>
              <a:t>Que se encuentre exactamente un error en las siguientes 10 páginas</a:t>
            </a:r>
            <a:br>
              <a:rPr lang="es-MX" dirty="0"/>
            </a:br>
            <a:r>
              <a:rPr lang="es-MX" dirty="0">
                <a:solidFill>
                  <a:srgbClr val="C00000"/>
                </a:solidFill>
              </a:rPr>
              <a:t>R= 0.1637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82946" name="Picture 2" descr="http://financesonline.com/uploads/2014/06/acc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476672"/>
            <a:ext cx="2286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1746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sz="3733" dirty="0"/>
              <a:t>En la inspección de hojalata producida por un proceso electrolítico continuo, se identifican 0.2 imperfecciones en promedio por minuto. Determine las probabilidades de identificar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Exactamente una imperfección en un minuto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Al menos una imperfección en un minuto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Exactamente una imperfección en 3 minutos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Al menos dos imperfecciones en 5 minutos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Cuando mucho una imperfección en 15 minutos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127303"/>
      </p:ext>
    </p:extLst>
  </p:cSld>
  <p:clrMapOvr>
    <a:masterClrMapping/>
  </p:clrMapOvr>
  <p:transition spd="slow">
    <p:cover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800" dirty="0"/>
                  <a:t>Sea X el número de imperfecciones detectadas por unidad de tiempo</a:t>
                </a:r>
              </a:p>
              <a:p>
                <a:r>
                  <a:rPr lang="es-MX" sz="4800" dirty="0"/>
                  <a:t>Suponemos que </a:t>
                </a: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𝑋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𝑃𝑜𝑖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(0.2)</m:t>
                    </m:r>
                  </m:oMath>
                </a14:m>
                <a:r>
                  <a:rPr lang="es-MX" sz="4800" dirty="0"/>
                  <a:t>, entonces</a:t>
                </a:r>
              </a:p>
              <a:p>
                <a:pPr marL="990575" indent="-990575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800" i="1">
                            <a:latin typeface="Cambria Math"/>
                          </a:rPr>
                          <m:t>𝑋</m:t>
                        </m:r>
                        <m:r>
                          <a:rPr lang="es-MX" sz="4800" i="1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s-MX" sz="4800" i="1">
                        <a:latin typeface="Cambria Math"/>
                      </a:rPr>
                      <m:t>=0.1637</m:t>
                    </m:r>
                  </m:oMath>
                </a14:m>
                <a:endParaRPr lang="es-MX" sz="4800" dirty="0"/>
              </a:p>
              <a:p>
                <a:pPr marL="990575" indent="-990575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800" i="1">
                            <a:latin typeface="Cambria Math"/>
                          </a:rPr>
                          <m:t>𝑋</m:t>
                        </m:r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s-MX" sz="48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s-MX" sz="4800" i="1">
                        <a:latin typeface="Cambria Math"/>
                      </a:rPr>
                      <m:t>=0.1813</m:t>
                    </m:r>
                  </m:oMath>
                </a14:m>
                <a:endParaRPr lang="es-MX" sz="48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556" t="-2500" r="-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25085"/>
      </p:ext>
    </p:extLst>
  </p:cSld>
  <p:clrMapOvr>
    <a:masterClrMapping/>
  </p:clrMapOvr>
  <p:transition spd="slow">
    <p:cover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sz="4267" dirty="0"/>
                  <a:t>Para calcular la probabilidad de que haya exactamente una imperfección en 3 minutos hay que </a:t>
                </a:r>
                <a:r>
                  <a:rPr lang="es-MX" sz="4267" dirty="0" err="1"/>
                  <a:t>reescalar</a:t>
                </a:r>
                <a:r>
                  <a:rPr lang="es-MX" sz="4267" dirty="0"/>
                  <a:t> el valor de la tasa de ocurrencia</a:t>
                </a:r>
              </a:p>
              <a:p>
                <a:r>
                  <a:rPr lang="es-MX" sz="4267" dirty="0"/>
                  <a:t>En particular, la tasa por cada tres minutos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  <a:ea typeface="Cambria Math"/>
                      </a:rPr>
                      <m:t>𝜆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=3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0.2</m:t>
                        </m:r>
                      </m:e>
                    </m:d>
                    <m:r>
                      <a:rPr lang="es-MX" sz="4267" i="1">
                        <a:latin typeface="Cambria Math"/>
                        <a:ea typeface="Cambria Math"/>
                      </a:rPr>
                      <m:t>=0.6</m:t>
                    </m:r>
                  </m:oMath>
                </a14:m>
                <a:r>
                  <a:rPr lang="es-MX" sz="4267" dirty="0">
                    <a:ea typeface="Cambria Math"/>
                  </a:rPr>
                  <a:t>. </a:t>
                </a:r>
                <a:r>
                  <a:rPr lang="es-MX" sz="4267" dirty="0"/>
                  <a:t>Luego</a:t>
                </a:r>
              </a:p>
              <a:p>
                <a:pPr marL="685783" indent="-685783">
                  <a:buFont typeface="+mj-lt"/>
                  <a:buAutoNum type="alphaLcParenR" startAt="3"/>
                </a:pP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  <m:r>
                          <a:rPr lang="es-MX" sz="4267" i="1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=0.3293</m:t>
                    </m:r>
                  </m:oMath>
                </a14:m>
                <a:endParaRPr lang="es-MX" sz="4267" dirty="0"/>
              </a:p>
              <a:p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3500" r="-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97939"/>
      </p:ext>
    </p:extLst>
  </p:cSld>
  <p:clrMapOvr>
    <a:masterClrMapping/>
  </p:clrMapOvr>
  <p:transition spd="slow">
    <p:cover dir="l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990575" indent="-990575">
                  <a:buFont typeface="+mj-lt"/>
                  <a:buAutoNum type="alphaLcParenR" startAt="4"/>
                </a:pPr>
                <a:r>
                  <a:rPr lang="es-MX" sz="4800" dirty="0"/>
                  <a:t>Probabilidad de identificar al menos dos imperfecciones en 5 minutos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𝑋</m:t>
                          </m:r>
                          <m:r>
                            <a:rPr lang="es-MX" sz="4800" i="1">
                              <a:latin typeface="Cambria Math"/>
                              <a:ea typeface="Cambria Math"/>
                            </a:rPr>
                            <m:t>≥2</m:t>
                          </m:r>
                        </m:e>
                      </m:d>
                      <m:r>
                        <a:rPr lang="es-MX" sz="4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MX" sz="4800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s-MX" sz="4800" i="1">
                              <a:latin typeface="Cambria Math"/>
                              <a:ea typeface="Cambria Math"/>
                            </a:rPr>
                            <m:t>&gt;1</m:t>
                          </m:r>
                        </m:e>
                      </m:d>
                      <m:r>
                        <a:rPr lang="es-MX" sz="4800" i="1">
                          <a:latin typeface="Cambria Math"/>
                          <a:ea typeface="Cambria Math"/>
                        </a:rPr>
                        <m:t>=0.2642</m:t>
                      </m:r>
                    </m:oMath>
                  </m:oMathPara>
                </a14:m>
                <a:endParaRPr lang="es-MX" sz="4800" dirty="0"/>
              </a:p>
              <a:p>
                <a:pPr marL="990575" indent="-990575">
                  <a:buFont typeface="+mj-lt"/>
                  <a:buAutoNum type="alphaLcParenR" startAt="5"/>
                </a:pPr>
                <a:r>
                  <a:rPr lang="es-MX" sz="4800" dirty="0"/>
                  <a:t>Probabilidad de identificar cuando mucho una imperfección en 15 minutos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  <m:r>
                            <a:rPr lang="es-MX" sz="4267" i="1">
                              <a:latin typeface="Cambria Math"/>
                              <a:ea typeface="Cambria Math"/>
                            </a:rPr>
                            <m:t>≤1</m:t>
                          </m:r>
                        </m:e>
                      </m:d>
                      <m:r>
                        <a:rPr lang="es-MX" sz="4267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s-MX" sz="4267" i="1">
                              <a:latin typeface="Cambria Math"/>
                              <a:ea typeface="Cambria Math"/>
                            </a:rPr>
                            <m:t>&lt;2</m:t>
                          </m:r>
                        </m:e>
                      </m:d>
                      <m:r>
                        <a:rPr lang="es-MX" sz="4267" i="1">
                          <a:latin typeface="Cambria Math"/>
                          <a:ea typeface="Cambria Math"/>
                        </a:rPr>
                        <m:t>=0.1991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1" t="-2750" r="-194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5527"/>
      </p:ext>
    </p:extLst>
  </p:cSld>
  <p:clrMapOvr>
    <a:masterClrMapping/>
  </p:clrMapOvr>
  <p:transition spd="slow">
    <p:cover dir="r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://elastixtech.com/wp-content/uploads/2012/10/call-center_estructura.jpg?fb36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091" y="5441776"/>
            <a:ext cx="29565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r>
              <a:rPr lang="es-MX" dirty="0"/>
              <a:t>Un empleado en un centro de atención telefónica trabaja de las 8:00 am a las 5:00 pm, con descansos de 10:30 a 10:45 y de 14:45 a 15:00</a:t>
            </a:r>
          </a:p>
          <a:p>
            <a:r>
              <a:rPr lang="es-MX" dirty="0"/>
              <a:t>Suponga que las llamadas llegan de acuerdo con un proceso </a:t>
            </a:r>
            <a:r>
              <a:rPr lang="es-MX" dirty="0" err="1"/>
              <a:t>Poisson</a:t>
            </a:r>
            <a:r>
              <a:rPr lang="es-MX" dirty="0"/>
              <a:t> con un número esperado de llamadas por hora igual a 6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/>
              <a:t>¿Cuál es la probabilidad de que haya cuando mucho </a:t>
            </a:r>
            <a:r>
              <a:rPr lang="es-MX" dirty="0">
                <a:solidFill>
                  <a:srgbClr val="FF0000"/>
                </a:solidFill>
              </a:rPr>
              <a:t>2</a:t>
            </a:r>
            <a:r>
              <a:rPr lang="es-MX" dirty="0"/>
              <a:t> llamadas durante los descansos?</a:t>
            </a:r>
            <a:br>
              <a:rPr lang="es-MX" dirty="0"/>
            </a:br>
            <a:r>
              <a:rPr lang="es-MX" dirty="0">
                <a:solidFill>
                  <a:srgbClr val="FF0000"/>
                </a:solidFill>
              </a:rPr>
              <a:t>R = 0.4232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/>
              <a:t>¿Cuál es la probabilidad de que la primer llamada llegue después de las 8:10 am?</a:t>
            </a:r>
            <a:br>
              <a:rPr lang="es-MX" dirty="0"/>
            </a:br>
            <a:r>
              <a:rPr lang="es-MX" dirty="0">
                <a:solidFill>
                  <a:srgbClr val="FF0000"/>
                </a:solidFill>
              </a:rPr>
              <a:t>R = 0.3679 ( P(</a:t>
            </a:r>
            <a:r>
              <a:rPr lang="es-MX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>
                <a:solidFill>
                  <a:srgbClr val="FF0000"/>
                </a:solidFill>
              </a:rPr>
              <a:t> = 0) )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/>
              <a:t>¿Cuál es la probabilidad de que el empleado pueda realizar una actividad distinta durante 45 minutos sin que sea interrumpido por una llamada?</a:t>
            </a:r>
            <a:br>
              <a:rPr lang="es-MX" dirty="0"/>
            </a:br>
            <a:r>
              <a:rPr lang="es-MX" dirty="0">
                <a:solidFill>
                  <a:srgbClr val="FF0000"/>
                </a:solidFill>
              </a:rPr>
              <a:t>R = 0.0111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136667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Ejercicio.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sz="4267" dirty="0"/>
                  <a:t>¿Cuál es la probabilidad de que haya cando mucho 2 llamadas durante los descansos?</a:t>
                </a:r>
              </a:p>
              <a:p>
                <a:r>
                  <a:rPr lang="es-MX" sz="4267" dirty="0"/>
                  <a:t>Dado que en total sus dos descansos duran 30 minutos, hay que ajustar la tasa a dicho intervalo, lo que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30</m:t>
                        </m:r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𝑚𝑖𝑛</m:t>
                        </m:r>
                      </m:sub>
                    </m:sSub>
                    <m:r>
                      <a:rPr lang="es-MX" sz="4267" i="1">
                        <a:latin typeface="Cambria Math"/>
                        <a:ea typeface="Cambria Math"/>
                      </a:rPr>
                      <m:t>=3</m:t>
                    </m:r>
                  </m:oMath>
                </a14:m>
                <a:r>
                  <a:rPr lang="es-MX" sz="4267" dirty="0"/>
                  <a:t> llamadas</a:t>
                </a:r>
              </a:p>
              <a:p>
                <a:r>
                  <a:rPr lang="es-MX" sz="4267" dirty="0"/>
                  <a:t>Luego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𝑃</m:t>
                    </m:r>
                    <m:r>
                      <a:rPr lang="es-MX" sz="4267" i="1">
                        <a:latin typeface="Cambria Math"/>
                      </a:rPr>
                      <m:t>(</m:t>
                    </m:r>
                    <m:r>
                      <a:rPr lang="es-MX" sz="4267" i="1">
                        <a:latin typeface="Cambria Math"/>
                      </a:rPr>
                      <m:t>𝑋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≤2)=0.4232</m:t>
                    </m:r>
                  </m:oMath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elastixtech.com/wp-content/uploads/2012/10/call-center_estructura.jpg?fb36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77" y="5157192"/>
            <a:ext cx="344932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452732"/>
      </p:ext>
    </p:extLst>
  </p:cSld>
  <p:clrMapOvr>
    <a:masterClrMapping/>
  </p:clrMapOvr>
  <p:transition spd="slow">
    <p:cover dir="r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mediad.publicbroadcasting.net/p/michigan/files/styles/medium/public/201106/Park_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11" y="-27381"/>
            <a:ext cx="3322340" cy="16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Infracciones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altLang="es-MX" dirty="0"/>
              <a:t>El número de infracciones expedidas por el lector de un parquímetro, por violaciones de estacionamiento, puede modelarse mediante un proceso de </a:t>
            </a:r>
            <a:r>
              <a:rPr lang="es-ES" altLang="es-MX" dirty="0" err="1"/>
              <a:t>Poisson</a:t>
            </a:r>
            <a:r>
              <a:rPr lang="es-ES" altLang="es-MX" dirty="0"/>
              <a:t> con una tasa de dos infracciones por hora.</a:t>
            </a:r>
          </a:p>
          <a:p>
            <a:pPr marL="685783" indent="-685783">
              <a:buFont typeface="+mj-lt"/>
              <a:buAutoNum type="alphaLcParenR"/>
            </a:pPr>
            <a:r>
              <a:rPr lang="es-ES" altLang="es-MX" dirty="0"/>
              <a:t>¿Cuál es la probabilidad de que exactamente cinco infracciones se expidan durante una hora particular? </a:t>
            </a:r>
            <a:r>
              <a:rPr lang="es-ES" altLang="es-MX" dirty="0">
                <a:solidFill>
                  <a:srgbClr val="C00000"/>
                </a:solidFill>
              </a:rPr>
              <a:t>R = 0.0361</a:t>
            </a:r>
          </a:p>
          <a:p>
            <a:pPr marL="685783" indent="-685783">
              <a:buFont typeface="+mj-lt"/>
              <a:buAutoNum type="alphaLcParenR"/>
            </a:pPr>
            <a:r>
              <a:rPr lang="es-ES" altLang="es-MX" dirty="0"/>
              <a:t>¿Cuál es la probabilidad de que por lo menos tres infracciones se expidan durante una hora particular? </a:t>
            </a:r>
            <a:r>
              <a:rPr lang="es-ES" altLang="es-MX" dirty="0">
                <a:solidFill>
                  <a:srgbClr val="C00000"/>
                </a:solidFill>
              </a:rPr>
              <a:t>R = 0.3233</a:t>
            </a:r>
          </a:p>
          <a:p>
            <a:pPr marL="685783" indent="-685783">
              <a:buFont typeface="+mj-lt"/>
              <a:buAutoNum type="alphaLcParenR"/>
            </a:pPr>
            <a:r>
              <a:rPr lang="es-ES" altLang="es-MX" dirty="0"/>
              <a:t>¿Cuántas infracciones se espera expedir durante un periodo de 45 min.? </a:t>
            </a:r>
            <a:r>
              <a:rPr lang="es-ES" altLang="es-MX" dirty="0">
                <a:solidFill>
                  <a:srgbClr val="C00000"/>
                </a:solidFill>
              </a:rPr>
              <a:t>R = 1.5 infracciones en promedio</a:t>
            </a:r>
            <a:endParaRPr lang="es-MX" altLang="es-MX" dirty="0">
              <a:solidFill>
                <a:srgbClr val="C00000"/>
              </a:solidFill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Distribuciones Discretas de Probabilidad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2DD9760C-0347-4939-B2CB-FB1ABF7A54DA}" type="slidenum">
              <a:rPr lang="en-U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76" y="-531440"/>
            <a:ext cx="3937000" cy="261937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Considere que se pregunta a un jefe de familia si las personas que habitan con él cuentan con al menos un teléfono celular</a:t>
                </a:r>
              </a:p>
              <a:p>
                <a:r>
                  <a:rPr lang="es-MX" sz="3733" dirty="0"/>
                  <a:t>Sea X = 1 si responde que sí y X = 0 en caso contrario</a:t>
                </a:r>
              </a:p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0.75</m:t>
                        </m:r>
                      </m:e>
                    </m:d>
                  </m:oMath>
                </a14:m>
                <a:r>
                  <a:rPr lang="es-MX" sz="3733" dirty="0"/>
                  <a:t> (de acuerdo con datos del Censo de Población 2010 del INEGI)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23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4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sprites.comohacerpara.com/img/04873g-consejos-abrir-panader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651" y="4797153"/>
            <a:ext cx="3429000" cy="17145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Suponga que el número de clientes que llega a una panadería cada 15 minutos sigue una distribución </a:t>
            </a:r>
            <a:r>
              <a:rPr lang="es-MX" dirty="0" err="1"/>
              <a:t>Poisson</a:t>
            </a:r>
            <a:r>
              <a:rPr lang="es-MX" dirty="0"/>
              <a:t> con media </a:t>
            </a:r>
            <a:r>
              <a:rPr lang="es-MX" dirty="0">
                <a:sym typeface="Symbol"/>
              </a:rPr>
              <a:t> = 3. Calcule la probabilidad de que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>
                <a:sym typeface="Symbol"/>
              </a:rPr>
              <a:t>En el siguiente periodo de 15 minutos lleguen exactamente 3 clientes. </a:t>
            </a:r>
            <a:r>
              <a:rPr lang="es-MX" dirty="0">
                <a:solidFill>
                  <a:srgbClr val="C00000"/>
                </a:solidFill>
                <a:sym typeface="Symbol"/>
              </a:rPr>
              <a:t>R = 0.224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>
                <a:sym typeface="Symbol"/>
              </a:rPr>
              <a:t>En el siguiente periodo de 15 minutos lleguen más de 3 clientes. </a:t>
            </a:r>
            <a:r>
              <a:rPr lang="es-MX" dirty="0">
                <a:solidFill>
                  <a:srgbClr val="C00000"/>
                </a:solidFill>
                <a:sym typeface="Symbol"/>
              </a:rPr>
              <a:t>R = 0.3528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>
                <a:sym typeface="Symbol"/>
              </a:rPr>
              <a:t>En la siguiente media hora lleguen más</a:t>
            </a:r>
            <a:br>
              <a:rPr lang="es-MX" dirty="0">
                <a:sym typeface="Symbol"/>
              </a:rPr>
            </a:br>
            <a:r>
              <a:rPr lang="es-MX" dirty="0">
                <a:sym typeface="Symbol"/>
              </a:rPr>
              <a:t>de 3 clientes.</a:t>
            </a:r>
            <a:br>
              <a:rPr lang="es-MX" dirty="0">
                <a:sym typeface="Symbol"/>
              </a:rPr>
            </a:br>
            <a:r>
              <a:rPr lang="es-MX" dirty="0">
                <a:solidFill>
                  <a:srgbClr val="C00000"/>
                </a:solidFill>
                <a:sym typeface="Symbol"/>
              </a:rPr>
              <a:t>R = 0.8488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http://blog.freepeople.com/wp-content/uploads/2013/03/diy-painted-feathers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1700809"/>
            <a:ext cx="73660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 dirty="0"/>
              <a:t>La demanda de plumas de patito decoradas durante la temporada navideña sigue una distribución </a:t>
            </a:r>
            <a:r>
              <a:rPr lang="es-MX" dirty="0" err="1"/>
              <a:t>Poisson</a:t>
            </a:r>
            <a:r>
              <a:rPr lang="es-MX" dirty="0"/>
              <a:t> con media </a:t>
            </a:r>
            <a:r>
              <a:rPr lang="es-MX" dirty="0">
                <a:sym typeface="Symbol"/>
              </a:rPr>
              <a:t> = </a:t>
            </a:r>
            <a:r>
              <a:rPr lang="es-MX" dirty="0"/>
              <a:t>33 por mes</a:t>
            </a:r>
          </a:p>
          <a:p>
            <a:r>
              <a:rPr lang="es-MX" dirty="0"/>
              <a:t>Calcule la probabilidad de que la demanda esta temporada navideña sea</a:t>
            </a:r>
          </a:p>
          <a:p>
            <a:pPr lvl="1"/>
            <a:r>
              <a:rPr lang="es-MX" dirty="0"/>
              <a:t>De 50 o más</a:t>
            </a:r>
          </a:p>
          <a:p>
            <a:pPr lvl="1"/>
            <a:r>
              <a:rPr lang="es-MX" dirty="0"/>
              <a:t>Menor que 50</a:t>
            </a:r>
          </a:p>
          <a:p>
            <a:pPr lvl="1"/>
            <a:r>
              <a:rPr lang="es-MX" dirty="0"/>
              <a:t>De 25 o menos</a:t>
            </a:r>
          </a:p>
          <a:p>
            <a:pPr lvl="1"/>
            <a:r>
              <a:rPr lang="es-MX" dirty="0"/>
              <a:t>De 25 o menos en 2 meses</a:t>
            </a:r>
          </a:p>
          <a:p>
            <a:r>
              <a:rPr lang="es-MX" dirty="0"/>
              <a:t>Establezca la oferta mínima para tener una probabilidad de 0.05 o menos de que haya una demanda insuficiente</a:t>
            </a:r>
          </a:p>
          <a:p>
            <a:r>
              <a:rPr lang="es-MX" dirty="0"/>
              <a:t>Establezca la oferta máxima para tener una probabilidad de 0.05 o menos de que haya una demanda excesiva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1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geométrica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47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 aleatoria geométrica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4267" dirty="0"/>
              <a:t>Consideremos una sucesión de ensayos Bernoulli</a:t>
            </a:r>
          </a:p>
          <a:p>
            <a:pPr lvl="1"/>
            <a:r>
              <a:rPr lang="es-ES" sz="3733" dirty="0"/>
              <a:t>Independientes</a:t>
            </a:r>
          </a:p>
          <a:p>
            <a:pPr lvl="1"/>
            <a:r>
              <a:rPr lang="es-ES" sz="3733" dirty="0"/>
              <a:t>Cada uno con probabilidad de éxito p</a:t>
            </a:r>
          </a:p>
          <a:p>
            <a:pPr lvl="1"/>
            <a:r>
              <a:rPr lang="es-ES" sz="3733" dirty="0"/>
              <a:t>La sucesión se detiene cuando se llega al primer éxito</a:t>
            </a:r>
            <a:endParaRPr lang="es-MX" sz="3733" dirty="0"/>
          </a:p>
          <a:p>
            <a:r>
              <a:rPr lang="es-MX" sz="4267" dirty="0"/>
              <a:t>Sea X la variable que cuenta el número de ensayos hasta la ocurrencia del primer éxito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164DE5C-B571-441B-95E5-502A3520F54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03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Función de masa de probabilidad geométrica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Entonces </a:t>
            </a:r>
            <a:r>
              <a:rPr lang="es-E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800" dirty="0"/>
              <a:t> sigue la distribución Geométrica con parámetro </a:t>
            </a:r>
            <a:r>
              <a:rPr lang="es-E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4800" dirty="0"/>
              <a:t>, </a:t>
            </a:r>
            <a:r>
              <a:rPr lang="es-ES" sz="4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X~Geo</a:t>
            </a:r>
            <a:r>
              <a:rPr lang="es-E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</a:t>
            </a:r>
          </a:p>
          <a:p>
            <a:r>
              <a:rPr lang="es-ES" sz="4800" dirty="0"/>
              <a:t>Su función de masa de probabilidad es</a:t>
            </a:r>
            <a:endParaRPr lang="es-MX" sz="4800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0" y="5013654"/>
            <a:ext cx="9224467" cy="4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919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Momentos de una variable aleatoria Geométrica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4800" dirty="0"/>
              <a:t>Si X ~ Geo(p), se puede demostrar que</a:t>
            </a:r>
          </a:p>
          <a:p>
            <a:r>
              <a:rPr lang="es-ES" sz="4800" dirty="0"/>
              <a:t>Su valor esperado es</a:t>
            </a:r>
          </a:p>
          <a:p>
            <a:r>
              <a:rPr lang="es-ES" sz="4800" dirty="0"/>
              <a:t>Su varianza, </a:t>
            </a:r>
          </a:p>
          <a:p>
            <a:r>
              <a:rPr lang="es-ES" sz="4800" dirty="0"/>
              <a:t>Y su función generadora de momentos es  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74" y="3156835"/>
            <a:ext cx="2618841" cy="61173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54" y="4014257"/>
            <a:ext cx="3847795" cy="6336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0" y="5583825"/>
            <a:ext cx="4860949" cy="7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1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://www.foodprocessing-technology.com/projects/natural/images/image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487" y="347471"/>
            <a:ext cx="4554513" cy="19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3733" dirty="0"/>
              <a:t>De una línea de producción que g</a:t>
            </a:r>
            <a:r>
              <a:rPr lang="es-ES" sz="3733" dirty="0">
                <a:solidFill>
                  <a:schemeClr val="bg1"/>
                </a:solidFill>
              </a:rPr>
              <a:t>enera 3% de </a:t>
            </a:r>
            <a:r>
              <a:rPr lang="es-ES" sz="3733" dirty="0"/>
              <a:t>productos con una deficiencia menor se toman unidades aleatoriamente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la probabilidad de que haya que examinar 20 unidades hasta encontrar la primera que presenta esa deficiencia </a:t>
            </a:r>
            <a:r>
              <a:rPr lang="es-ES" sz="3733" dirty="0">
                <a:solidFill>
                  <a:srgbClr val="C00000"/>
                </a:solidFill>
              </a:rPr>
              <a:t>R = 0.0168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el número esperado de unidades que habrá qué examinar hasta encontrar la primera que presenta la deficiencia. </a:t>
            </a:r>
            <a:r>
              <a:rPr lang="es-ES" sz="3733" dirty="0">
                <a:solidFill>
                  <a:srgbClr val="C00000"/>
                </a:solidFill>
              </a:rPr>
              <a:t>R =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68896"/>
      </p:ext>
    </p:extLst>
  </p:cSld>
  <p:clrMapOvr>
    <a:masterClrMapping/>
  </p:clrMapOvr>
  <p:transition spd="slow">
    <p:pull dir="l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MX" sz="2667" i="1" dirty="0" err="1"/>
              <a:t>Bain</a:t>
            </a:r>
            <a:r>
              <a:rPr lang="es-MX" sz="2667" i="1" dirty="0"/>
              <a:t>, Lee J. and </a:t>
            </a:r>
            <a:r>
              <a:rPr lang="es-MX" sz="2667" i="1" dirty="0" err="1"/>
              <a:t>Engelhardt</a:t>
            </a:r>
            <a:r>
              <a:rPr lang="es-MX" sz="2667" i="1" dirty="0"/>
              <a:t>, Max </a:t>
            </a:r>
            <a:r>
              <a:rPr lang="es-MX" sz="2667" dirty="0"/>
              <a:t>(1991). </a:t>
            </a:r>
            <a:r>
              <a:rPr lang="es-MX" sz="2667" b="1" dirty="0" err="1"/>
              <a:t>Introduction</a:t>
            </a:r>
            <a:r>
              <a:rPr lang="es-MX" sz="2667" b="1" dirty="0"/>
              <a:t> to </a:t>
            </a:r>
            <a:r>
              <a:rPr lang="es-MX" sz="2667" b="1" dirty="0" err="1"/>
              <a:t>probability</a:t>
            </a:r>
            <a:r>
              <a:rPr lang="es-MX" sz="2667" b="1" dirty="0"/>
              <a:t> and </a:t>
            </a:r>
            <a:r>
              <a:rPr lang="es-MX" sz="2667" b="1" dirty="0" err="1"/>
              <a:t>mathematical</a:t>
            </a:r>
            <a:r>
              <a:rPr lang="es-MX" sz="2667" b="1" dirty="0"/>
              <a:t> </a:t>
            </a:r>
            <a:r>
              <a:rPr lang="es-MX" sz="2667" b="1" dirty="0" err="1"/>
              <a:t>statistics</a:t>
            </a:r>
            <a:r>
              <a:rPr lang="es-MX" sz="2667" b="1" dirty="0"/>
              <a:t>.</a:t>
            </a:r>
            <a:r>
              <a:rPr lang="es-MX" sz="2667" dirty="0"/>
              <a:t> PWS-Kent Publishing Company. EUA</a:t>
            </a:r>
            <a:endParaRPr lang="es-MX" sz="2667" i="1" dirty="0"/>
          </a:p>
          <a:p>
            <a:pPr eaLnBrk="1" hangingPunct="1">
              <a:lnSpc>
                <a:spcPct val="90000"/>
              </a:lnSpc>
            </a:pPr>
            <a:r>
              <a:rPr lang="es-MX" sz="2667" i="1" dirty="0" err="1"/>
              <a:t>Efimov</a:t>
            </a:r>
            <a:r>
              <a:rPr lang="es-MX" sz="2667" i="1" dirty="0"/>
              <a:t>, A; </a:t>
            </a:r>
            <a:r>
              <a:rPr lang="es-MX" sz="2667" i="1" dirty="0" err="1"/>
              <a:t>Karakulin</a:t>
            </a:r>
            <a:r>
              <a:rPr lang="es-MX" sz="2667" i="1" dirty="0"/>
              <a:t>, A.; </a:t>
            </a:r>
            <a:r>
              <a:rPr lang="es-MX" sz="2667" i="1" dirty="0" err="1"/>
              <a:t>Póspelov</a:t>
            </a:r>
            <a:r>
              <a:rPr lang="es-MX" sz="2667" i="1" dirty="0"/>
              <a:t>, P.; </a:t>
            </a:r>
            <a:r>
              <a:rPr lang="es-MX" sz="2667" i="1" dirty="0" err="1"/>
              <a:t>Teréschenko</a:t>
            </a:r>
            <a:r>
              <a:rPr lang="es-MX" sz="2667" i="1" dirty="0"/>
              <a:t>, A.; </a:t>
            </a:r>
            <a:r>
              <a:rPr lang="es-MX" sz="2667" i="1" dirty="0" err="1"/>
              <a:t>Vukólov</a:t>
            </a:r>
            <a:r>
              <a:rPr lang="es-MX" sz="2667" i="1" dirty="0"/>
              <a:t>, E.; </a:t>
            </a:r>
            <a:r>
              <a:rPr lang="es-MX" sz="2667" i="1" dirty="0" err="1"/>
              <a:t>Zemskov</a:t>
            </a:r>
            <a:r>
              <a:rPr lang="es-MX" sz="2667" i="1" dirty="0"/>
              <a:t>, V. and </a:t>
            </a:r>
            <a:r>
              <a:rPr lang="es-MX" sz="2667" i="1" dirty="0" err="1"/>
              <a:t>Zolotarev</a:t>
            </a:r>
            <a:r>
              <a:rPr lang="es-MX" sz="2667" i="1" dirty="0"/>
              <a:t>, </a:t>
            </a:r>
            <a:r>
              <a:rPr lang="es-MX" sz="2667" i="1" dirty="0" err="1"/>
              <a:t>Yu</a:t>
            </a:r>
            <a:r>
              <a:rPr lang="es-MX" sz="2667" i="1" dirty="0"/>
              <a:t>. </a:t>
            </a:r>
            <a:r>
              <a:rPr lang="es-MX" sz="2667" dirty="0"/>
              <a:t>(1986) </a:t>
            </a:r>
            <a:r>
              <a:rPr lang="es-MX" sz="2667" b="1" dirty="0"/>
              <a:t>Problemas de las matemáticas superiores III.</a:t>
            </a:r>
            <a:r>
              <a:rPr lang="es-MX" sz="2667" dirty="0"/>
              <a:t> Editorial Mir. Moscú, URSS</a:t>
            </a:r>
          </a:p>
          <a:p>
            <a:pPr>
              <a:lnSpc>
                <a:spcPct val="90000"/>
              </a:lnSpc>
            </a:pPr>
            <a:r>
              <a:rPr lang="es-MX" sz="2667" i="1" dirty="0" err="1"/>
              <a:t>Hoel</a:t>
            </a:r>
            <a:r>
              <a:rPr lang="es-MX" sz="2667" i="1" dirty="0"/>
              <a:t>, Paul G. </a:t>
            </a:r>
            <a:r>
              <a:rPr lang="es-MX" sz="2667" dirty="0"/>
              <a:t>(1984) </a:t>
            </a:r>
            <a:r>
              <a:rPr lang="es-MX" sz="2667" b="1" dirty="0" err="1"/>
              <a:t>Introduction</a:t>
            </a:r>
            <a:r>
              <a:rPr lang="es-MX" sz="2667" b="1" dirty="0"/>
              <a:t> to </a:t>
            </a:r>
            <a:r>
              <a:rPr lang="es-MX" sz="2667" b="1" dirty="0" err="1"/>
              <a:t>mathematical</a:t>
            </a:r>
            <a:r>
              <a:rPr lang="es-MX" sz="2667" b="1" dirty="0"/>
              <a:t> </a:t>
            </a:r>
            <a:r>
              <a:rPr lang="es-MX" sz="2667" b="1" dirty="0" err="1"/>
              <a:t>statistics</a:t>
            </a:r>
            <a:r>
              <a:rPr lang="es-MX" sz="2667" b="1" dirty="0"/>
              <a:t>.</a:t>
            </a:r>
            <a:r>
              <a:rPr lang="es-MX" sz="2667" dirty="0"/>
              <a:t> John </a:t>
            </a:r>
            <a:r>
              <a:rPr lang="es-MX" sz="2667" dirty="0" err="1"/>
              <a:t>Wiley</a:t>
            </a:r>
            <a:r>
              <a:rPr lang="es-MX" sz="2667" dirty="0"/>
              <a:t> &amp; </a:t>
            </a:r>
            <a:r>
              <a:rPr lang="es-MX" sz="2667" dirty="0" err="1"/>
              <a:t>Sons</a:t>
            </a:r>
            <a:r>
              <a:rPr lang="es-MX" sz="2667" dirty="0"/>
              <a:t>. EUA</a:t>
            </a:r>
            <a:endParaRPr lang="es-ES" sz="2667" dirty="0"/>
          </a:p>
          <a:p>
            <a:pPr>
              <a:lnSpc>
                <a:spcPct val="90000"/>
              </a:lnSpc>
            </a:pPr>
            <a:r>
              <a:rPr lang="es-MX" sz="2667" i="1" dirty="0" err="1"/>
              <a:t>Hogg</a:t>
            </a:r>
            <a:r>
              <a:rPr lang="es-MX" sz="2667" i="1" dirty="0"/>
              <a:t>, Robert V and </a:t>
            </a:r>
            <a:r>
              <a:rPr lang="es-MX" sz="2667" i="1" dirty="0" err="1"/>
              <a:t>Tanis</a:t>
            </a:r>
            <a:r>
              <a:rPr lang="es-MX" sz="2667" i="1" dirty="0"/>
              <a:t>, </a:t>
            </a:r>
            <a:r>
              <a:rPr lang="es-MX" sz="2667" i="1" dirty="0" err="1"/>
              <a:t>Elliot</a:t>
            </a:r>
            <a:r>
              <a:rPr lang="es-MX" sz="2667" i="1" dirty="0"/>
              <a:t> A.</a:t>
            </a:r>
            <a:r>
              <a:rPr lang="es-MX" sz="2667" dirty="0"/>
              <a:t> (1983). </a:t>
            </a:r>
            <a:r>
              <a:rPr lang="es-MX" sz="2667" b="1" dirty="0" err="1"/>
              <a:t>Probability</a:t>
            </a:r>
            <a:r>
              <a:rPr lang="es-MX" sz="2667" b="1" dirty="0"/>
              <a:t> and </a:t>
            </a:r>
            <a:r>
              <a:rPr lang="es-MX" sz="2667" b="1" dirty="0" err="1"/>
              <a:t>statistical</a:t>
            </a:r>
            <a:r>
              <a:rPr lang="es-MX" sz="2667" b="1" dirty="0"/>
              <a:t> </a:t>
            </a:r>
            <a:r>
              <a:rPr lang="es-MX" sz="2667" b="1" dirty="0" err="1"/>
              <a:t>inference</a:t>
            </a:r>
            <a:r>
              <a:rPr lang="es-MX" sz="2667" b="1" dirty="0"/>
              <a:t>.</a:t>
            </a:r>
            <a:r>
              <a:rPr lang="es-MX" sz="2667" dirty="0"/>
              <a:t> </a:t>
            </a:r>
            <a:r>
              <a:rPr lang="es-MX" sz="2667" dirty="0" err="1"/>
              <a:t>McMillan</a:t>
            </a:r>
            <a:r>
              <a:rPr lang="es-MX" sz="2667" dirty="0"/>
              <a:t> </a:t>
            </a:r>
            <a:r>
              <a:rPr lang="es-MX" sz="2667"/>
              <a:t>Publishing Company. </a:t>
            </a:r>
            <a:r>
              <a:rPr lang="es-MX" sz="2667" dirty="0"/>
              <a:t>EUA</a:t>
            </a:r>
            <a:endParaRPr lang="es-MX" sz="2667" i="1" dirty="0"/>
          </a:p>
          <a:p>
            <a:pPr eaLnBrk="1" hangingPunct="1">
              <a:lnSpc>
                <a:spcPct val="90000"/>
              </a:lnSpc>
            </a:pPr>
            <a:r>
              <a:rPr lang="es-MX" sz="2667" i="1" dirty="0" err="1"/>
              <a:t>Wolfram</a:t>
            </a:r>
            <a:r>
              <a:rPr lang="es-MX" sz="2667" i="1" dirty="0"/>
              <a:t> </a:t>
            </a:r>
            <a:r>
              <a:rPr lang="es-MX" sz="2667" i="1" dirty="0" err="1"/>
              <a:t>Research</a:t>
            </a:r>
            <a:r>
              <a:rPr lang="es-MX" sz="2667" i="1" dirty="0"/>
              <a:t>.</a:t>
            </a:r>
            <a:r>
              <a:rPr lang="es-MX" sz="2667" dirty="0"/>
              <a:t> (2006) </a:t>
            </a:r>
            <a:r>
              <a:rPr lang="es-MX" sz="2667" b="1" dirty="0" err="1"/>
              <a:t>Mathworld</a:t>
            </a:r>
            <a:r>
              <a:rPr lang="es-MX" sz="2667" b="1" dirty="0"/>
              <a:t>.</a:t>
            </a:r>
            <a:r>
              <a:rPr lang="es-MX" sz="2667" dirty="0"/>
              <a:t> En Internet http://mathworld.wolfram.com. Consultado el 30 de junio de 2006</a:t>
            </a:r>
          </a:p>
          <a:p>
            <a:pPr>
              <a:lnSpc>
                <a:spcPct val="90000"/>
              </a:lnSpc>
            </a:pPr>
            <a:r>
              <a:rPr lang="es-MX" sz="2667" i="1" dirty="0" err="1"/>
              <a:t>Mood</a:t>
            </a:r>
            <a:r>
              <a:rPr lang="es-MX" sz="2667" i="1" dirty="0"/>
              <a:t>, Alexander M.; </a:t>
            </a:r>
            <a:r>
              <a:rPr lang="es-MX" sz="2667" i="1" dirty="0" err="1"/>
              <a:t>Graybill</a:t>
            </a:r>
            <a:r>
              <a:rPr lang="es-MX" sz="2667" i="1" dirty="0"/>
              <a:t>, Franklin A. &amp; </a:t>
            </a:r>
            <a:r>
              <a:rPr lang="es-MX" sz="2667" i="1" dirty="0" err="1"/>
              <a:t>Boes</a:t>
            </a:r>
            <a:r>
              <a:rPr lang="es-MX" sz="2667" i="1" dirty="0"/>
              <a:t>, </a:t>
            </a:r>
            <a:r>
              <a:rPr lang="es-MX" sz="2667" i="1" dirty="0" err="1"/>
              <a:t>Duane</a:t>
            </a:r>
            <a:r>
              <a:rPr lang="es-MX" sz="2667" i="1" dirty="0"/>
              <a:t> C. </a:t>
            </a:r>
            <a:r>
              <a:rPr lang="es-MX" sz="2667" dirty="0"/>
              <a:t>(1974) </a:t>
            </a:r>
            <a:r>
              <a:rPr lang="es-MX" sz="2667" b="1" dirty="0" err="1"/>
              <a:t>Introduction</a:t>
            </a:r>
            <a:r>
              <a:rPr lang="es-MX" sz="2667" b="1" dirty="0"/>
              <a:t> to </a:t>
            </a:r>
            <a:r>
              <a:rPr lang="es-MX" sz="2667" b="1" dirty="0" err="1"/>
              <a:t>the</a:t>
            </a:r>
            <a:r>
              <a:rPr lang="es-MX" sz="2667" b="1" dirty="0"/>
              <a:t> </a:t>
            </a:r>
            <a:r>
              <a:rPr lang="es-MX" sz="2667" b="1" dirty="0" err="1"/>
              <a:t>theory</a:t>
            </a:r>
            <a:r>
              <a:rPr lang="es-MX" sz="2667" b="1" dirty="0"/>
              <a:t> of </a:t>
            </a:r>
            <a:r>
              <a:rPr lang="es-MX" sz="2667" b="1" dirty="0" err="1"/>
              <a:t>statistics</a:t>
            </a:r>
            <a:r>
              <a:rPr lang="es-MX" sz="2667" b="1" dirty="0"/>
              <a:t>.</a:t>
            </a:r>
            <a:r>
              <a:rPr lang="es-MX" sz="2667" dirty="0"/>
              <a:t> McGraw-Hill. EUA</a:t>
            </a:r>
          </a:p>
        </p:txBody>
      </p:sp>
      <p:sp>
        <p:nvSpPr>
          <p:cNvPr id="28674" name="3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MX" sz="1867">
                <a:solidFill>
                  <a:srgbClr val="242852"/>
                </a:solidFill>
                <a:latin typeface="Arial Narrow" pitchFamily="34" charset="0"/>
              </a:rPr>
              <a:t>v2.5:1016</a:t>
            </a:r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28675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fld id="{0E7881B8-A014-48E9-A5AA-2A6B2C4F2D5E}" type="slidenum">
              <a:rPr lang="es-ES" sz="1867">
                <a:solidFill>
                  <a:srgbClr val="242852"/>
                </a:solidFill>
                <a:latin typeface="Arial Narrow" pitchFamily="34" charset="0"/>
              </a:rPr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dirty="0"/>
              <a:t>Bibliografía</a:t>
            </a:r>
            <a:endParaRPr lang="es-ES" dirty="0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4428154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www.latestgadget.com.ph/image/cache/data/MP3,%20MP4,%20Media%20Players/Clip%20mp3%20Player%20with%20LCD-%20Green%202-1700x1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35" y="4509120"/>
            <a:ext cx="297633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 todos los clientes que adquieren cierto modelo de reproductor mp3, 5% de ellos prefieren la carcasa de color amarillo</a:t>
            </a:r>
          </a:p>
          <a:p>
            <a:pPr marL="609585" indent="-609585">
              <a:buFont typeface="+mj-lt"/>
              <a:buAutoNum type="alphaLcParenR"/>
            </a:pPr>
            <a:r>
              <a:rPr lang="es-ES" dirty="0"/>
              <a:t>Calcule la probabilidad de que el 4º comprador sea el primero que prefiere el color amarillo. </a:t>
            </a:r>
            <a:r>
              <a:rPr lang="es-ES" dirty="0">
                <a:solidFill>
                  <a:srgbClr val="C00000"/>
                </a:solidFill>
              </a:rPr>
              <a:t>R = 0.0429</a:t>
            </a:r>
            <a:endParaRPr lang="es-ES" dirty="0"/>
          </a:p>
          <a:p>
            <a:pPr marL="609585" indent="-609585">
              <a:buFont typeface="+mj-lt"/>
              <a:buAutoNum type="alphaLcParenR"/>
            </a:pPr>
            <a:r>
              <a:rPr lang="es-ES" dirty="0"/>
              <a:t>Calcule el número esperado de unidades a vender hasta observar el primero solicitado de color amarillo</a:t>
            </a:r>
            <a:br>
              <a:rPr lang="es-ES" dirty="0"/>
            </a:br>
            <a:r>
              <a:rPr lang="es-ES" dirty="0"/>
              <a:t> </a:t>
            </a:r>
            <a:r>
              <a:rPr lang="es-ES" dirty="0">
                <a:solidFill>
                  <a:srgbClr val="C00000"/>
                </a:solidFill>
              </a:rPr>
              <a:t>R = 20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62530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Imágenes tomadas de Internet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Imagen de P(a &lt;= X &lt;= b) como un área, tomada de </a:t>
            </a:r>
            <a:r>
              <a:rPr lang="es-MX" dirty="0">
                <a:hlinkClick r:id="rId2"/>
              </a:rPr>
              <a:t>http://2012books.lardbucket.org/books/beginning-statistics/section_09/a4a078a33c22b212350844a6cd8789b6.jpg</a:t>
            </a:r>
            <a:r>
              <a:rPr lang="es-MX" dirty="0"/>
              <a:t> Visto el 30 oct 2013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2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42"/>
  <p:tag name="OUTPUTDPI" val="1200"/>
  <p:tag name="LATEXADDIN" val="\documentclass{article}&#10;\usepackage{amsmath}&#10;\pagestyle{empty}&#10;\begin{document}&#10;&#10;$X \sim Ber(p)$ &#10;&#10;\end{document}"/>
  <p:tag name="IGUANATEXSIZE" val="36"/>
  <p:tag name="IGUANATEXCURSOR" val="98"/>
  <p:tag name="TRANSPARENCY" val="Verdadero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5"/>
  <p:tag name="ORIGINALWIDTH" val="789"/>
  <p:tag name="OUTPUTDPI" val="1200"/>
  <p:tag name="LATEXADDIN" val="\documentclass{article}&#10;\usepackage{amsmath}&#10;\pagestyle{empty}&#10;\begin{document}&#10;&#10;$Var(X) = \frac{1-p}{p^2}$&#10;&#10;\end{document}"/>
  <p:tag name="IGUANATEXSIZE" val="36"/>
  <p:tag name="IGUANATEXCURSOR" val="105"/>
  <p:tag name="TRANSPARENCY" val="Verdadero"/>
  <p:tag name="FILENAME" val=""/>
  <p:tag name="INPUTTYPE" val="0"/>
  <p:tag name="LATEXENGINEID" val="0"/>
  <p:tag name="TEMPFOLDER" val=".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5"/>
  <p:tag name="ORIGINALWIDTH" val="996.75"/>
  <p:tag name="OUTPUTDPI" val="1200"/>
  <p:tag name="LATEXADDIN" val="\documentclass{article}&#10;\usepackage{amsmath}&#10;\pagestyle{empty}&#10;\begin{document}&#10;&#10;$m_X(t) = \frac{pe^t}{1 - (1-p)e^t}$&#10;&#10;\end{document}"/>
  <p:tag name="IGUANATEXSIZE" val="36"/>
  <p:tag name="IGUANATEXCURSOR" val="115"/>
  <p:tag name="TRANSPARENCY" val="Verdadero"/>
  <p:tag name="FILENAME" val=""/>
  <p:tag name="INPUTTYPE" val="0"/>
  <p:tag name="LATEXENGINEID" val="0"/>
  <p:tag name="TEMPFOLDER" val=".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5"/>
  <p:tag name="ORIGINALWIDTH" val="1365"/>
  <p:tag name="OUTPUTDPI" val="1200"/>
  <p:tag name="LATEXADDIN" val="\documentclass{article}&#10;\usepackage{amsmath}&#10;\pagestyle{empty}&#10;\begin{document}&#10;&#10;\begin{equation*}&#10;  f(x) = p^x q^{1-x}; \quad x = 0,1&#10;\end{equation*}&#10;&#10;\end{document}"/>
  <p:tag name="IGUANATEXSIZE" val="36"/>
  <p:tag name="IGUANATEXCURSOR" val="105"/>
  <p:tag name="TRANSPARENCY" val="Verdadero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5"/>
  <p:tag name="ORIGINALWIDTH" val="1678.5"/>
  <p:tag name="OUTPUTDPI" val="1200"/>
  <p:tag name="LATEXADDIN" val="\documentclass{article}&#10;\usepackage{amsmath}&#10;\pagestyle{empty}&#10;\begin{document}&#10;&#10;\begin{equation*}&#10;  f(x) = p^x (1 - p)^{1-x}; \quad x = 0,1&#10;\end{equation*}&#10;&#10;\end{document}"/>
  <p:tag name="IGUANATEXSIZE" val="36"/>
  <p:tag name="IGUANATEXCURSOR" val="118"/>
  <p:tag name="TRANSPARENCY" val="Verdadero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531.75"/>
  <p:tag name="OUTPUTDPI" val="1200"/>
  <p:tag name="LATEXADDIN" val="\documentclass{article}&#10;\usepackage{amsmath}&#10;\pagestyle{empty}&#10;\begin{document}&#10;&#10;$E(X) = p$&#10;&#10;\end{document}"/>
  <p:tag name="IGUANATEXSIZE" val="36"/>
  <p:tag name="IGUANATEXCURSOR" val="90"/>
  <p:tag name="TRANSPARENCY" val="Verdadero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19.25"/>
  <p:tag name="OUTPUTDPI" val="1200"/>
  <p:tag name="LATEXADDIN" val="\documentclass{article}&#10;\usepackage{amsmath}&#10;\pagestyle{empty}&#10;\begin{document}&#10;&#10;$Var(X) = p(1-p)$&#10;&#10;\end{document}"/>
  <p:tag name="IGUANATEXSIZE" val="36"/>
  <p:tag name="IGUANATEXCURSOR" val="97"/>
  <p:tag name="TRANSPARENCY" val="Verdadero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97.5"/>
  <p:tag name="OUTPUTDPI" val="1200"/>
  <p:tag name="LATEXADDIN" val="\documentclass{article}&#10;\usepackage{amsmath}&#10;\pagestyle{empty}&#10;\begin{document}&#10;&#10;$ X \sim Binomial(10,0.25) $&#10;&#10;\end{document}"/>
  <p:tag name="IGUANATEXSIZE" val="30"/>
  <p:tag name="IGUANATEXCURSOR" val="109"/>
  <p:tag name="TRANSPARENCY" val="Verdadero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235.096"/>
  <p:tag name="OUTPUTDPI" val="1200"/>
  <p:tag name="LATEXADDIN" val="\documentclass{article}&#10;\usepackage{amsmath}&#10;\pagestyle{empty}&#10;\begin{document}&#10;&#10;$X \sim Binomial(3,0.30)$&#10;&#10;\end{document}"/>
  <p:tag name="IGUANATEXSIZE" val="20"/>
  <p:tag name="IGUANATEXCURSOR" val="105"/>
  <p:tag name="TRANSPARENCY" val="Verdadero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891.5"/>
  <p:tag name="OUTPUTDPI" val="1200"/>
  <p:tag name="LATEXADDIN" val="\documentclass{article}&#10;\usepackage{amsmath}&#10;\pagestyle{empty}&#10;\begin{document}&#10;&#10;$f(x) = p(1-p)^{x-1}; \quad x = 1,2,3,...$&#10;&#10;\end{document}"/>
  <p:tag name="IGUANATEXSIZE" val="36"/>
  <p:tag name="IGUANATEXCURSOR" val="122"/>
  <p:tag name="TRANSPARENCY" val="Verdadero"/>
  <p:tag name="FILENAME" val=""/>
  <p:tag name="INPUTTYPE" val="0"/>
  <p:tag name="LATEXENGINEID" val="0"/>
  <p:tag name="TEMPFOLDER" val=".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5"/>
  <p:tag name="ORIGINALWIDTH" val="537"/>
  <p:tag name="OUTPUTDPI" val="1200"/>
  <p:tag name="LATEXADDIN" val="\documentclass{article}&#10;\usepackage{amsmath}&#10;\pagestyle{empty}&#10;\begin{document}&#10;&#10;$E(X) = \frac{1}{p}$&#10;&#10;\end{document}"/>
  <p:tag name="IGUANATEXSIZE" val="36"/>
  <p:tag name="IGUANATEXCURSOR" val="99"/>
  <p:tag name="TRANSPARENCY" val="Verdadero"/>
  <p:tag name="FILENAME" val=""/>
  <p:tag name="INPUTTYPE" val="0"/>
  <p:tag name="LATEXENGINEID" val="0"/>
  <p:tag name="TEMPFOLDER" val=".\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laridad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12403</TotalTime>
  <Words>5911</Words>
  <Application>Microsoft Office PowerPoint</Application>
  <PresentationFormat>Panorámica</PresentationFormat>
  <Paragraphs>912</Paragraphs>
  <Slides>99</Slides>
  <Notes>15</Notes>
  <HiddenSlides>5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99</vt:i4>
      </vt:variant>
    </vt:vector>
  </HeadingPairs>
  <TitlesOfParts>
    <vt:vector size="106" baseType="lpstr">
      <vt:lpstr>Arial</vt:lpstr>
      <vt:lpstr>Arial Narrow</vt:lpstr>
      <vt:lpstr>Calibri</vt:lpstr>
      <vt:lpstr>Cambria Math</vt:lpstr>
      <vt:lpstr>Times New Roman</vt:lpstr>
      <vt:lpstr>Claridad</vt:lpstr>
      <vt:lpstr>1_Claridad</vt:lpstr>
      <vt:lpstr>Distribuciones DISCRETAS de Probabilidad</vt:lpstr>
      <vt:lpstr>Distribución bernoulli</vt:lpstr>
      <vt:lpstr>Distribución Bernoulli</vt:lpstr>
      <vt:lpstr>Distribución Bernoulli</vt:lpstr>
      <vt:lpstr>Distribución Bernoulli</vt:lpstr>
      <vt:lpstr>Distribución Bernoulli</vt:lpstr>
      <vt:lpstr>Distribución Bernoulli</vt:lpstr>
      <vt:lpstr>Ejemplo</vt:lpstr>
      <vt:lpstr>Ejemplo</vt:lpstr>
      <vt:lpstr>Ejemplo</vt:lpstr>
      <vt:lpstr>Ejemplo</vt:lpstr>
      <vt:lpstr>Ejercicio</vt:lpstr>
      <vt:lpstr>Ejercicio</vt:lpstr>
      <vt:lpstr>Ejercicio. Solución</vt:lpstr>
      <vt:lpstr>Ejercicio. Solución</vt:lpstr>
      <vt:lpstr>Ejercicio</vt:lpstr>
      <vt:lpstr>Ejercicio</vt:lpstr>
      <vt:lpstr>Ejercicio</vt:lpstr>
      <vt:lpstr>Ejercicio</vt:lpstr>
      <vt:lpstr>Ejercicio</vt:lpstr>
      <vt:lpstr>Ejercicio</vt:lpstr>
      <vt:lpstr>Ejercicio</vt:lpstr>
      <vt:lpstr>Ejercicio. Solución</vt:lpstr>
      <vt:lpstr>Ejercicio. Solución</vt:lpstr>
      <vt:lpstr>Ejercicio</vt:lpstr>
      <vt:lpstr>Ejercicio</vt:lpstr>
      <vt:lpstr>Ejercicio. Solución</vt:lpstr>
      <vt:lpstr>Ejercicio. Solución</vt:lpstr>
      <vt:lpstr>Ejercicio</vt:lpstr>
      <vt:lpstr>Ejercicio</vt:lpstr>
      <vt:lpstr>Ejercicio. Solución</vt:lpstr>
      <vt:lpstr>Ejercicio. Solución</vt:lpstr>
      <vt:lpstr>Número de combinaciones</vt:lpstr>
      <vt:lpstr>Coeficiente binomial o número de combinaciones</vt:lpstr>
      <vt:lpstr>Coeficiente binomial o número de combinaciones</vt:lpstr>
      <vt:lpstr>Coeficiente binomial o número de combinaciones</vt:lpstr>
      <vt:lpstr>Algunas propiedades básicas de nCr</vt:lpstr>
      <vt:lpstr>Distribución binomial</vt:lpstr>
      <vt:lpstr>Distribución Binomial</vt:lpstr>
      <vt:lpstr>Ejemplo</vt:lpstr>
      <vt:lpstr>Distribución Binomial</vt:lpstr>
      <vt:lpstr>Distribución Binomial</vt:lpstr>
      <vt:lpstr>Ejemplo</vt:lpstr>
      <vt:lpstr>Ejemplo</vt:lpstr>
      <vt:lpstr>Ejemplo</vt:lpstr>
      <vt:lpstr>Ejemplo</vt:lpstr>
      <vt:lpstr>Ejemplo</vt:lpstr>
      <vt:lpstr>Presentación de PowerPoint</vt:lpstr>
      <vt:lpstr>Ejemplo</vt:lpstr>
      <vt:lpstr>Ejemplo</vt:lpstr>
      <vt:lpstr>TAREA. Ejercicio</vt:lpstr>
      <vt:lpstr>Ejemplo. Sentimientos suicidas</vt:lpstr>
      <vt:lpstr>Ejemplo. Ansiedad</vt:lpstr>
      <vt:lpstr>Ejemplo. Ansiedad</vt:lpstr>
      <vt:lpstr>Solución. Utilizando PQRS, tenemos</vt:lpstr>
      <vt:lpstr>Ejemplo. Declaración complementaria</vt:lpstr>
      <vt:lpstr>Solución. Utilizando PQRS, tenemos</vt:lpstr>
      <vt:lpstr>Ejemplo</vt:lpstr>
      <vt:lpstr>Ejemplo</vt:lpstr>
      <vt:lpstr>Ejemplo</vt:lpstr>
      <vt:lpstr>Distribución Hipergeométrica</vt:lpstr>
      <vt:lpstr>Distribución Hipergeométrica</vt:lpstr>
      <vt:lpstr>Distribución Hipergeométrica</vt:lpstr>
      <vt:lpstr>Coeficientes binomiales</vt:lpstr>
      <vt:lpstr>Ejemplo</vt:lpstr>
      <vt:lpstr>Ejemplo</vt:lpstr>
      <vt:lpstr>Ejemplo</vt:lpstr>
      <vt:lpstr>Ejemplo</vt:lpstr>
      <vt:lpstr>Ejercicio</vt:lpstr>
      <vt:lpstr>Ejercicio</vt:lpstr>
      <vt:lpstr>Ejemplo</vt:lpstr>
      <vt:lpstr>Ejemplo</vt:lpstr>
      <vt:lpstr>Ejemplo</vt:lpstr>
      <vt:lpstr>Ejercicio</vt:lpstr>
      <vt:lpstr>Ejemplo</vt:lpstr>
      <vt:lpstr>Ejemplo</vt:lpstr>
      <vt:lpstr>Ejemplo</vt:lpstr>
      <vt:lpstr>Distribución poisson</vt:lpstr>
      <vt:lpstr>Distribución Poisson</vt:lpstr>
      <vt:lpstr>Distribución Poisson</vt:lpstr>
      <vt:lpstr>Distribución Poisson</vt:lpstr>
      <vt:lpstr>Ejemplo</vt:lpstr>
      <vt:lpstr>Ejemplo</vt:lpstr>
      <vt:lpstr>Ejemplo. Solución</vt:lpstr>
      <vt:lpstr>Ejemplo. Solución</vt:lpstr>
      <vt:lpstr>Ejemplo. Solución</vt:lpstr>
      <vt:lpstr>Ejercicio</vt:lpstr>
      <vt:lpstr>Ejercicio. Solución</vt:lpstr>
      <vt:lpstr>Infracciones</vt:lpstr>
      <vt:lpstr>Ejemplo</vt:lpstr>
      <vt:lpstr>Ejemplo</vt:lpstr>
      <vt:lpstr>Distribución geométrica</vt:lpstr>
      <vt:lpstr>Variable aleatoria geométrica</vt:lpstr>
      <vt:lpstr>Función de masa de probabilidad geométrica</vt:lpstr>
      <vt:lpstr>Momentos de una variable aleatoria Geométrica</vt:lpstr>
      <vt:lpstr>Ejemplo</vt:lpstr>
      <vt:lpstr>Bibliografía</vt:lpstr>
      <vt:lpstr>Ejemplo</vt:lpstr>
      <vt:lpstr>Imágenes tomadas de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Distribuciones DISCRETAS de Probabilidad</dc:title>
  <dc:creator>Paul Ramirez de la Cruz</dc:creator>
  <cp:lastModifiedBy>Paul Ramirez de la Cruz</cp:lastModifiedBy>
  <cp:revision>67</cp:revision>
  <dcterms:created xsi:type="dcterms:W3CDTF">2021-03-31T17:10:57Z</dcterms:created>
  <dcterms:modified xsi:type="dcterms:W3CDTF">2021-09-16T01:40:59Z</dcterms:modified>
</cp:coreProperties>
</file>